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7"/>
  </p:notesMasterIdLst>
  <p:handoutMasterIdLst>
    <p:handoutMasterId r:id="rId38"/>
  </p:handoutMasterIdLst>
  <p:sldIdLst>
    <p:sldId id="283"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9" r:id="rId21"/>
    <p:sldId id="274" r:id="rId22"/>
    <p:sldId id="275" r:id="rId23"/>
    <p:sldId id="276" r:id="rId24"/>
    <p:sldId id="277" r:id="rId25"/>
    <p:sldId id="278" r:id="rId26"/>
    <p:sldId id="279" r:id="rId27"/>
    <p:sldId id="280" r:id="rId28"/>
    <p:sldId id="281" r:id="rId29"/>
    <p:sldId id="282" r:id="rId30"/>
    <p:sldId id="284" r:id="rId31"/>
    <p:sldId id="285" r:id="rId32"/>
    <p:sldId id="286" r:id="rId33"/>
    <p:sldId id="287" r:id="rId34"/>
    <p:sldId id="290" r:id="rId35"/>
    <p:sldId id="291" r:id="rId3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ADD299-896D-4790-B2BA-629EB5D197D3}" type="datetimeFigureOut">
              <a:rPr lang="pl-PL" smtClean="0"/>
              <a:pPr/>
              <a:t>2012-01-08</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36428B-8A23-4ECB-AA98-EB94209D0519}" type="slidenum">
              <a:rPr lang="pl-PL" smtClean="0"/>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BC7A7-A723-4B4F-BDC7-7BFC2951129B}" type="datetimeFigureOut">
              <a:rPr lang="pl-PL" smtClean="0"/>
              <a:pPr/>
              <a:t>2012-01-08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33866-9071-4322-B6AC-0BD73053D05F}"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5A33866-9071-4322-B6AC-0BD73053D05F}" type="slidenum">
              <a:rPr lang="pl-PL" smtClean="0"/>
              <a:pPr/>
              <a:t>23</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5A33866-9071-4322-B6AC-0BD73053D05F}" type="slidenum">
              <a:rPr lang="pl-PL" smtClean="0"/>
              <a:pPr/>
              <a:t>31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2012-01-08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589B7C76-EFF2-4CD8-A475-4750F11B4BC6}"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221E02-25CB-4963-84BC-0813985E7D90}" type="datetimeFigureOut">
              <a:rPr lang="pl-PL" smtClean="0"/>
              <a:pPr/>
              <a:t>2012-01-08</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89B7C76-EFF2-4CD8-A475-4750F11B4BC6}"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sz="2800" dirty="0" smtClean="0"/>
              <a:t>Wykonali: </a:t>
            </a:r>
          </a:p>
          <a:p>
            <a:r>
              <a:rPr lang="pl-PL" sz="2800" dirty="0" smtClean="0"/>
              <a:t>Dominik Kozłowski</a:t>
            </a:r>
          </a:p>
          <a:p>
            <a:r>
              <a:rPr lang="pl-PL" sz="2800" dirty="0" smtClean="0"/>
              <a:t>Monika Drężek</a:t>
            </a:r>
          </a:p>
          <a:p>
            <a:r>
              <a:rPr lang="pl-PL" sz="2800" dirty="0" smtClean="0"/>
              <a:t>Julia Nasiadka</a:t>
            </a:r>
          </a:p>
          <a:p>
            <a:r>
              <a:rPr lang="pl-PL" sz="2800" dirty="0" smtClean="0"/>
              <a:t>Michał Pieńkos</a:t>
            </a:r>
          </a:p>
          <a:p>
            <a:r>
              <a:rPr lang="pl-PL" sz="2800" dirty="0" smtClean="0"/>
              <a:t>Zuzanna Kulas</a:t>
            </a:r>
          </a:p>
          <a:p>
            <a:r>
              <a:rPr lang="pl-PL" sz="2800" dirty="0" smtClean="0"/>
              <a:t>Klaudia Wróblewska</a:t>
            </a:r>
          </a:p>
          <a:p>
            <a:r>
              <a:rPr lang="pl-PL" sz="2800" dirty="0" smtClean="0"/>
              <a:t>Artur </a:t>
            </a:r>
            <a:r>
              <a:rPr lang="pl-PL" sz="2800" dirty="0" err="1" smtClean="0"/>
              <a:t>Ruszczyk</a:t>
            </a:r>
            <a:endParaRPr lang="pl-PL" sz="2800" dirty="0"/>
          </a:p>
        </p:txBody>
      </p:sp>
      <p:sp>
        <p:nvSpPr>
          <p:cNvPr id="2" name="Tytuł 1"/>
          <p:cNvSpPr>
            <a:spLocks noGrp="1"/>
          </p:cNvSpPr>
          <p:nvPr>
            <p:ph type="title"/>
          </p:nvPr>
        </p:nvSpPr>
        <p:spPr>
          <a:xfrm>
            <a:off x="457200" y="692696"/>
            <a:ext cx="8229600" cy="1296144"/>
          </a:xfrm>
        </p:spPr>
        <p:txBody>
          <a:bodyPr/>
          <a:lstStyle/>
          <a:p>
            <a:pPr algn="ctr"/>
            <a:r>
              <a:rPr lang="pl-PL" b="1" dirty="0" smtClean="0">
                <a:latin typeface="Aharoni" pitchFamily="2" charset="-79"/>
                <a:cs typeface="Aharoni" pitchFamily="2" charset="-79"/>
              </a:rPr>
              <a:t>Anglia jest super!!! </a:t>
            </a:r>
            <a:endParaRPr lang="pl-PL" b="1"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6512" y="44624"/>
            <a:ext cx="5040560" cy="6813376"/>
          </a:xfrm>
        </p:spPr>
        <p:txBody>
          <a:bodyPr>
            <a:noAutofit/>
          </a:bodyPr>
          <a:lstStyle/>
          <a:p>
            <a:r>
              <a:rPr lang="en-US" dirty="0" smtClean="0">
                <a:latin typeface="Berlin Sans FB Demi" pitchFamily="34" charset="0"/>
              </a:rPr>
              <a:t>The surrounding circular earth bank and ditch, which constitute the earliest phase of the monument, have been dated to about 3100 BC. The site and its surroundings were added to the UNESCO's list of World Heritage Sites in 1986 in a co-listing with </a:t>
            </a:r>
            <a:r>
              <a:rPr lang="en-US" dirty="0" err="1" smtClean="0">
                <a:latin typeface="Berlin Sans FB Demi" pitchFamily="34" charset="0"/>
              </a:rPr>
              <a:t>Avebury</a:t>
            </a:r>
            <a:r>
              <a:rPr lang="pl-PL" dirty="0" smtClean="0">
                <a:latin typeface="Berlin Sans FB Demi" pitchFamily="34" charset="0"/>
              </a:rPr>
              <a:t> </a:t>
            </a:r>
            <a:r>
              <a:rPr lang="en-US" dirty="0" err="1" smtClean="0">
                <a:latin typeface="Berlin Sans FB Demi" pitchFamily="34" charset="0"/>
              </a:rPr>
              <a:t>Henge</a:t>
            </a:r>
            <a:r>
              <a:rPr lang="en-US" dirty="0" smtClean="0">
                <a:latin typeface="Berlin Sans FB Demi" pitchFamily="34" charset="0"/>
              </a:rPr>
              <a:t> monument. It is a national legally protected Scheduled Ancient Monument. Stonehenge is owned by the Crown and managed by English Heritage, while the surrounding land is owned by the National Trust. </a:t>
            </a:r>
            <a:r>
              <a:rPr lang="pl-PL" dirty="0" smtClean="0"/>
              <a:t/>
            </a:r>
            <a:br>
              <a:rPr lang="pl-PL" dirty="0" smtClean="0"/>
            </a:br>
            <a:endParaRPr lang="pl-PL" dirty="0"/>
          </a:p>
        </p:txBody>
      </p:sp>
      <p:pic>
        <p:nvPicPr>
          <p:cNvPr id="2050" name="Picture 2"/>
          <p:cNvPicPr>
            <a:picLocks noChangeAspect="1" noChangeArrowheads="1"/>
          </p:cNvPicPr>
          <p:nvPr/>
        </p:nvPicPr>
        <p:blipFill>
          <a:blip r:embed="rId2" cstate="print"/>
          <a:srcRect/>
          <a:stretch>
            <a:fillRect/>
          </a:stretch>
        </p:blipFill>
        <p:spPr bwMode="auto">
          <a:xfrm>
            <a:off x="4932040" y="1659470"/>
            <a:ext cx="4139952" cy="3229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3506248"/>
            <a:ext cx="8892480" cy="3351752"/>
          </a:xfrm>
        </p:spPr>
        <p:txBody>
          <a:bodyPr>
            <a:normAutofit/>
          </a:bodyPr>
          <a:lstStyle/>
          <a:p>
            <a:pPr>
              <a:buNone/>
            </a:pPr>
            <a:r>
              <a:rPr lang="en-US" dirty="0" smtClean="0">
                <a:latin typeface="Berlin Sans FB Demi" pitchFamily="34" charset="0"/>
              </a:rPr>
              <a:t>While visiting Stonehenge don't Miss:</a:t>
            </a:r>
            <a:r>
              <a:rPr lang="pl-PL" dirty="0" smtClean="0">
                <a:latin typeface="Berlin Sans FB Demi" pitchFamily="34" charset="0"/>
              </a:rPr>
              <a:t/>
            </a:r>
            <a:br>
              <a:rPr lang="pl-PL" dirty="0" smtClean="0">
                <a:latin typeface="Berlin Sans FB Demi" pitchFamily="34" charset="0"/>
              </a:rPr>
            </a:br>
            <a:r>
              <a:rPr lang="pl-PL" dirty="0" smtClean="0">
                <a:latin typeface="Berlin Sans FB Demi" pitchFamily="34" charset="0"/>
              </a:rPr>
              <a:t>-</a:t>
            </a:r>
            <a:r>
              <a:rPr lang="en-US" dirty="0" smtClean="0">
                <a:latin typeface="Berlin Sans FB Demi" pitchFamily="34" charset="0"/>
              </a:rPr>
              <a:t>The complimentary audio tour and learn more about the mysteries surrounding Stonehenge.</a:t>
            </a:r>
            <a:r>
              <a:rPr lang="pl-PL" dirty="0" smtClean="0">
                <a:latin typeface="Berlin Sans FB Demi" pitchFamily="34" charset="0"/>
              </a:rPr>
              <a:t/>
            </a:r>
            <a:br>
              <a:rPr lang="pl-PL" dirty="0" smtClean="0">
                <a:latin typeface="Berlin Sans FB Demi" pitchFamily="34" charset="0"/>
              </a:rPr>
            </a:br>
            <a:r>
              <a:rPr lang="pl-PL" dirty="0" smtClean="0">
                <a:latin typeface="Berlin Sans FB Demi" pitchFamily="34" charset="0"/>
              </a:rPr>
              <a:t>-</a:t>
            </a:r>
            <a:r>
              <a:rPr lang="en-US" dirty="0" smtClean="0">
                <a:latin typeface="Berlin Sans FB Demi" pitchFamily="34" charset="0"/>
              </a:rPr>
              <a:t>The superb shop for unusual gifts souvenirs of your visit to Stonehenge</a:t>
            </a:r>
            <a:r>
              <a:rPr lang="pl-PL" dirty="0" smtClean="0">
                <a:latin typeface="Berlin Sans FB Demi" pitchFamily="34" charset="0"/>
              </a:rPr>
              <a:t>.</a:t>
            </a:r>
            <a:br>
              <a:rPr lang="pl-PL" dirty="0" smtClean="0">
                <a:latin typeface="Berlin Sans FB Demi" pitchFamily="34" charset="0"/>
              </a:rPr>
            </a:br>
            <a:r>
              <a:rPr lang="pl-PL" dirty="0" smtClean="0">
                <a:latin typeface="Berlin Sans FB Demi" pitchFamily="34" charset="0"/>
              </a:rPr>
              <a:t>-</a:t>
            </a:r>
            <a:r>
              <a:rPr lang="en-US" dirty="0" smtClean="0">
                <a:latin typeface="Berlin Sans FB Demi" pitchFamily="34" charset="0"/>
              </a:rPr>
              <a:t>A walk in the prehistoric landscape around</a:t>
            </a:r>
            <a:r>
              <a:rPr lang="pl-PL" dirty="0" smtClean="0">
                <a:latin typeface="Berlin Sans FB Demi" pitchFamily="34" charset="0"/>
              </a:rPr>
              <a:t> </a:t>
            </a:r>
            <a:r>
              <a:rPr lang="en-US" dirty="0" smtClean="0">
                <a:latin typeface="Berlin Sans FB Demi" pitchFamily="34" charset="0"/>
              </a:rPr>
              <a:t>Stonehenge to see some of the other monuments in the World Heritage Site.</a:t>
            </a:r>
            <a:endParaRPr lang="pl-PL" dirty="0">
              <a:latin typeface="Berlin Sans FB Demi"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907704" y="188640"/>
            <a:ext cx="5328592" cy="33303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042"/>
            <a:ext cx="8229600" cy="928694"/>
          </a:xfrm>
        </p:spPr>
        <p:txBody>
          <a:bodyPr>
            <a:noAutofit/>
          </a:bodyPr>
          <a:lstStyle/>
          <a:p>
            <a:r>
              <a:rPr lang="pl-PL" sz="4500" b="1" dirty="0" err="1" smtClean="0">
                <a:latin typeface="Aharoni" pitchFamily="2" charset="-79"/>
                <a:cs typeface="Aharoni" pitchFamily="2" charset="-79"/>
              </a:rPr>
              <a:t>The</a:t>
            </a:r>
            <a:r>
              <a:rPr lang="pl-PL" sz="4500" b="1" dirty="0" smtClean="0">
                <a:latin typeface="Aharoni" pitchFamily="2" charset="-79"/>
                <a:cs typeface="Aharoni" pitchFamily="2" charset="-79"/>
              </a:rPr>
              <a:t> Natural </a:t>
            </a:r>
            <a:r>
              <a:rPr lang="pl-PL" sz="4500" b="1" dirty="0" err="1" smtClean="0">
                <a:latin typeface="Aharoni" pitchFamily="2" charset="-79"/>
                <a:cs typeface="Aharoni" pitchFamily="2" charset="-79"/>
              </a:rPr>
              <a:t>History</a:t>
            </a:r>
            <a:r>
              <a:rPr lang="pl-PL" sz="4500" b="1" dirty="0" smtClean="0">
                <a:latin typeface="Aharoni" pitchFamily="2" charset="-79"/>
                <a:cs typeface="Aharoni" pitchFamily="2" charset="-79"/>
              </a:rPr>
              <a:t> </a:t>
            </a:r>
            <a:r>
              <a:rPr lang="pl-PL" sz="4500" b="1" dirty="0" err="1" smtClean="0">
                <a:latin typeface="Aharoni" pitchFamily="2" charset="-79"/>
                <a:cs typeface="Aharoni" pitchFamily="2" charset="-79"/>
              </a:rPr>
              <a:t>Museum</a:t>
            </a:r>
            <a:endParaRPr lang="pl-PL" sz="4500" b="1" dirty="0">
              <a:latin typeface="Aharoni" pitchFamily="2" charset="-79"/>
              <a:cs typeface="Aharoni" pitchFamily="2" charset="-79"/>
            </a:endParaRPr>
          </a:p>
        </p:txBody>
      </p:sp>
      <p:pic>
        <p:nvPicPr>
          <p:cNvPr id="4" name="Symbol zastępczy zawartości 3" descr="natural-history-museum-washington-dc.jpg"/>
          <p:cNvPicPr>
            <a:picLocks noGrp="1" noChangeAspect="1"/>
          </p:cNvPicPr>
          <p:nvPr>
            <p:ph idx="1"/>
          </p:nvPr>
        </p:nvPicPr>
        <p:blipFill>
          <a:blip r:embed="rId2" cstate="print"/>
          <a:stretch>
            <a:fillRect/>
          </a:stretch>
        </p:blipFill>
        <p:spPr>
          <a:xfrm>
            <a:off x="642910" y="1652587"/>
            <a:ext cx="7500990" cy="470537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600400" y="188640"/>
            <a:ext cx="5652120" cy="6624736"/>
          </a:xfrm>
        </p:spPr>
        <p:txBody>
          <a:bodyPr>
            <a:noAutofit/>
          </a:bodyPr>
          <a:lstStyle/>
          <a:p>
            <a:pPr>
              <a:buNone/>
            </a:pPr>
            <a:r>
              <a:rPr lang="pl-PL" dirty="0" smtClean="0">
                <a:latin typeface="Berlin Sans FB Demi" pitchFamily="34" charset="0"/>
              </a:rPr>
              <a:t>	</a:t>
            </a:r>
            <a:r>
              <a:rPr lang="en-US" dirty="0" smtClean="0">
                <a:latin typeface="Berlin Sans FB Demi" pitchFamily="34" charset="0"/>
              </a:rPr>
              <a:t>The </a:t>
            </a:r>
            <a:r>
              <a:rPr lang="en-US" dirty="0" smtClean="0">
                <a:latin typeface="Berlin Sans FB Demi" pitchFamily="34" charset="0"/>
              </a:rPr>
              <a:t>Natural History Museum is home to one of the largest natural history collections in the world from microscopic slides to mammoth skeletons. The building itself is impressive with cathedral like structure, frescoes and sculptures and the central hall is home to an astounding Diplodocus skeleton.</a:t>
            </a:r>
            <a:br>
              <a:rPr lang="en-US" dirty="0" smtClean="0">
                <a:latin typeface="Berlin Sans FB Demi" pitchFamily="34" charset="0"/>
              </a:rPr>
            </a:br>
            <a:r>
              <a:rPr lang="en-US" dirty="0" smtClean="0">
                <a:latin typeface="Berlin Sans FB Demi" pitchFamily="34" charset="0"/>
              </a:rPr>
              <a:t>Most young boys make a pilgrimage to the museum just to see the dinosaur exhibits but there are numerous daily activities, behind-the scenes tours and you can borrow an explorer backpack complete with binoculars and hat!</a:t>
            </a:r>
            <a:endParaRPr lang="pl-PL" dirty="0">
              <a:latin typeface="Berlin Sans FB Demi"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102678" y="692696"/>
            <a:ext cx="3749242" cy="280831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72008" y="3813028"/>
            <a:ext cx="3779912" cy="25207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4099"/>
                                        </p:tgtEl>
                                        <p:attrNameLst>
                                          <p:attrName>style.visibility</p:attrName>
                                        </p:attrNameLst>
                                      </p:cBhvr>
                                      <p:to>
                                        <p:strVal val="visible"/>
                                      </p:to>
                                    </p:set>
                                    <p:anim calcmode="lin" valueType="num">
                                      <p:cBhvr>
                                        <p:cTn id="26" dur="500" decel="50000" fill="hold">
                                          <p:stCondLst>
                                            <p:cond delay="0"/>
                                          </p:stCondLst>
                                        </p:cTn>
                                        <p:tgtEl>
                                          <p:spTgt spid="4099"/>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29" dur="1000" fill="hold"/>
                                        <p:tgtEl>
                                          <p:spTgt spid="4099"/>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099"/>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008" y="332656"/>
            <a:ext cx="8964488" cy="3291848"/>
          </a:xfrm>
        </p:spPr>
        <p:txBody>
          <a:bodyPr>
            <a:normAutofit/>
          </a:bodyPr>
          <a:lstStyle/>
          <a:p>
            <a:pPr algn="just">
              <a:buNone/>
            </a:pPr>
            <a:r>
              <a:rPr lang="pl-PL" dirty="0" smtClean="0">
                <a:latin typeface="Berlin Sans FB Demi" pitchFamily="34" charset="0"/>
              </a:rPr>
              <a:t>	</a:t>
            </a:r>
            <a:r>
              <a:rPr lang="en-US" dirty="0" smtClean="0">
                <a:latin typeface="Berlin Sans FB Demi" pitchFamily="34" charset="0"/>
              </a:rPr>
              <a:t>The </a:t>
            </a:r>
            <a:r>
              <a:rPr lang="en-US" dirty="0" smtClean="0">
                <a:latin typeface="Berlin Sans FB Demi" pitchFamily="34" charset="0"/>
              </a:rPr>
              <a:t>museum is divided into four </a:t>
            </a:r>
            <a:r>
              <a:rPr lang="en-US" dirty="0" err="1" smtClean="0">
                <a:latin typeface="Berlin Sans FB Demi" pitchFamily="34" charset="0"/>
              </a:rPr>
              <a:t>coloured</a:t>
            </a:r>
            <a:r>
              <a:rPr lang="en-US" dirty="0" smtClean="0">
                <a:latin typeface="Berlin Sans FB Demi" pitchFamily="34" charset="0"/>
              </a:rPr>
              <a:t> zones. The green zone concentrates on facts about life, the planet, environment and evolution. The red zone explores our ever changing planet, how it was shaped and its place within the universe. In the blue zone you can marvel at the diversity of life on our planet from blue whales to the smallest invertebrates. Finally the orange zone takes you into the Wildlife garden and to the Darwin centre</a:t>
            </a:r>
            <a:r>
              <a:rPr lang="pl-PL" dirty="0" smtClean="0">
                <a:latin typeface="Berlin Sans FB Demi" pitchFamily="34" charset="0"/>
              </a:rPr>
              <a:t>.</a:t>
            </a:r>
            <a:endParaRPr lang="pl-PL" dirty="0"/>
          </a:p>
        </p:txBody>
      </p:sp>
      <p:pic>
        <p:nvPicPr>
          <p:cNvPr id="5122" name="Picture 2"/>
          <p:cNvPicPr>
            <a:picLocks noChangeAspect="1" noChangeArrowheads="1"/>
          </p:cNvPicPr>
          <p:nvPr/>
        </p:nvPicPr>
        <p:blipFill>
          <a:blip r:embed="rId2" cstate="print"/>
          <a:srcRect/>
          <a:stretch>
            <a:fillRect/>
          </a:stretch>
        </p:blipFill>
        <p:spPr bwMode="auto">
          <a:xfrm>
            <a:off x="1403648" y="3552226"/>
            <a:ext cx="6635472" cy="31891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0" dur="1000" fill="hold"/>
                                        <p:tgtEl>
                                          <p:spTgt spid="51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80528" y="3861048"/>
            <a:ext cx="9144000" cy="2880320"/>
          </a:xfrm>
        </p:spPr>
        <p:txBody>
          <a:bodyPr>
            <a:normAutofit/>
          </a:bodyPr>
          <a:lstStyle/>
          <a:p>
            <a:r>
              <a:rPr lang="en-US" dirty="0" smtClean="0">
                <a:latin typeface="Berlin Sans FB Demi" pitchFamily="34" charset="0"/>
              </a:rPr>
              <a:t>The museum also played a major role in securing designation of the Jurassic Coast of Devon and Dorset as a UNESCO World Heritage site and has subsequently been a lead partner in the Lyme Regis Fossil Festivals. In 2010 a six-part BBC documentary series was filmed at the museum entitled </a:t>
            </a:r>
            <a:r>
              <a:rPr lang="en-US" i="1" dirty="0" smtClean="0">
                <a:latin typeface="Berlin Sans FB Demi" pitchFamily="34" charset="0"/>
              </a:rPr>
              <a:t>Museum of Life</a:t>
            </a:r>
            <a:r>
              <a:rPr lang="en-US" dirty="0" smtClean="0">
                <a:latin typeface="Berlin Sans FB Demi" pitchFamily="34" charset="0"/>
              </a:rPr>
              <a:t> exploring the history and </a:t>
            </a:r>
            <a:r>
              <a:rPr lang="en-US" i="1" dirty="0" smtClean="0">
                <a:latin typeface="Berlin Sans FB Demi" pitchFamily="34" charset="0"/>
              </a:rPr>
              <a:t>behind the scenes</a:t>
            </a:r>
            <a:r>
              <a:rPr lang="en-US" dirty="0" smtClean="0">
                <a:latin typeface="Berlin Sans FB Demi" pitchFamily="34" charset="0"/>
              </a:rPr>
              <a:t> aspects of the museum.</a:t>
            </a:r>
            <a:endParaRPr lang="pl-PL" dirty="0">
              <a:latin typeface="Berlin Sans FB Demi"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4572000" y="422666"/>
            <a:ext cx="4392488" cy="3294366"/>
          </a:xfrm>
          <a:prstGeom prst="rect">
            <a:avLst/>
          </a:prstGeom>
          <a:noFill/>
          <a:ln w="9525">
            <a:noFill/>
            <a:miter lim="800000"/>
            <a:headEnd/>
            <a:tailEnd/>
          </a:ln>
        </p:spPr>
      </p:pic>
      <p:sp>
        <p:nvSpPr>
          <p:cNvPr id="5" name="pole tekstowe 4"/>
          <p:cNvSpPr txBox="1"/>
          <p:nvPr/>
        </p:nvSpPr>
        <p:spPr>
          <a:xfrm>
            <a:off x="539552" y="332656"/>
            <a:ext cx="4464496" cy="369332"/>
          </a:xfrm>
          <a:prstGeom prst="rect">
            <a:avLst/>
          </a:prstGeom>
          <a:noFill/>
        </p:spPr>
        <p:txBody>
          <a:bodyPr wrap="square" rtlCol="0">
            <a:spAutoFit/>
          </a:bodyPr>
          <a:lstStyle/>
          <a:p>
            <a:endParaRPr lang="pl-PL" dirty="0"/>
          </a:p>
        </p:txBody>
      </p:sp>
      <p:sp>
        <p:nvSpPr>
          <p:cNvPr id="6" name="pole tekstowe 5"/>
          <p:cNvSpPr txBox="1"/>
          <p:nvPr/>
        </p:nvSpPr>
        <p:spPr>
          <a:xfrm>
            <a:off x="179512" y="-16356"/>
            <a:ext cx="4536504" cy="4093428"/>
          </a:xfrm>
          <a:prstGeom prst="rect">
            <a:avLst/>
          </a:prstGeom>
          <a:noFill/>
        </p:spPr>
        <p:txBody>
          <a:bodyPr wrap="square" rtlCol="0">
            <a:spAutoFit/>
          </a:bodyPr>
          <a:lstStyle/>
          <a:p>
            <a:r>
              <a:rPr lang="en-US" sz="2600" dirty="0" smtClean="0">
                <a:latin typeface="Berlin Sans FB Demi" pitchFamily="34" charset="0"/>
              </a:rPr>
              <a:t>The museum runs a series of educational and public engagement </a:t>
            </a:r>
            <a:r>
              <a:rPr lang="en-US" sz="2600" dirty="0" err="1" smtClean="0">
                <a:latin typeface="Berlin Sans FB Demi" pitchFamily="34" charset="0"/>
              </a:rPr>
              <a:t>programmes</a:t>
            </a:r>
            <a:r>
              <a:rPr lang="en-US" sz="2600" dirty="0" smtClean="0">
                <a:latin typeface="Berlin Sans FB Demi" pitchFamily="34" charset="0"/>
              </a:rPr>
              <a:t>. These include for example a highly praised "How Science Works" hands on workshop for school students demonstrating the use of microfossils in geological research. </a:t>
            </a:r>
            <a:endParaRPr lang="pl-PL"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17" dur="1000" fill="hold"/>
                                        <p:tgtEl>
                                          <p:spTgt spid="614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71480"/>
            <a:ext cx="8229600" cy="857256"/>
          </a:xfrm>
        </p:spPr>
        <p:txBody>
          <a:bodyPr>
            <a:normAutofit/>
          </a:bodyPr>
          <a:lstStyle/>
          <a:p>
            <a:pPr algn="ctr"/>
            <a:r>
              <a:rPr lang="pl-PL" sz="4800" b="1" dirty="0" smtClean="0">
                <a:latin typeface="Aharoni" pitchFamily="2" charset="-79"/>
                <a:cs typeface="Aharoni" pitchFamily="2" charset="-79"/>
              </a:rPr>
              <a:t>Madame </a:t>
            </a:r>
            <a:r>
              <a:rPr lang="pl-PL" sz="4800" b="1" dirty="0" err="1" smtClean="0">
                <a:latin typeface="Aharoni" pitchFamily="2" charset="-79"/>
                <a:cs typeface="Aharoni" pitchFamily="2" charset="-79"/>
              </a:rPr>
              <a:t>Tussauds</a:t>
            </a:r>
            <a:endParaRPr lang="pl-PL" sz="4800" b="1" dirty="0">
              <a:latin typeface="Aharoni" pitchFamily="2" charset="-79"/>
              <a:cs typeface="Aharoni" pitchFamily="2" charset="-79"/>
            </a:endParaRPr>
          </a:p>
        </p:txBody>
      </p:sp>
      <p:pic>
        <p:nvPicPr>
          <p:cNvPr id="4" name="Symbol zastępczy zawartości 3" descr="madame tussauds london.JPG"/>
          <p:cNvPicPr>
            <a:picLocks noGrp="1" noChangeAspect="1"/>
          </p:cNvPicPr>
          <p:nvPr>
            <p:ph idx="1"/>
          </p:nvPr>
        </p:nvPicPr>
        <p:blipFill>
          <a:blip r:embed="rId2" cstate="print"/>
          <a:stretch>
            <a:fillRect/>
          </a:stretch>
        </p:blipFill>
        <p:spPr>
          <a:xfrm>
            <a:off x="571472" y="1714488"/>
            <a:ext cx="8143932" cy="464347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2536" y="216024"/>
            <a:ext cx="6084168" cy="6525344"/>
          </a:xfrm>
        </p:spPr>
        <p:txBody>
          <a:bodyPr>
            <a:normAutofit fontScale="92500" lnSpcReduction="10000"/>
          </a:bodyPr>
          <a:lstStyle/>
          <a:p>
            <a:pPr algn="just"/>
            <a:r>
              <a:rPr lang="en-US" b="1" dirty="0" smtClean="0">
                <a:latin typeface="Berlin Sans FB Demi" pitchFamily="34" charset="0"/>
              </a:rPr>
              <a:t>Madame </a:t>
            </a:r>
            <a:r>
              <a:rPr lang="en-US" b="1" dirty="0" err="1" smtClean="0">
                <a:latin typeface="Berlin Sans FB Demi" pitchFamily="34" charset="0"/>
              </a:rPr>
              <a:t>Tussauds</a:t>
            </a:r>
            <a:r>
              <a:rPr lang="en-US" dirty="0" smtClean="0">
                <a:latin typeface="Berlin Sans FB Demi" pitchFamily="34" charset="0"/>
              </a:rPr>
              <a:t> is a wax museum in London with branches in a number of major cities. It was founded by wax</a:t>
            </a:r>
            <a:r>
              <a:rPr lang="pl-PL" dirty="0" smtClean="0">
                <a:latin typeface="Berlin Sans FB Demi" pitchFamily="34" charset="0"/>
              </a:rPr>
              <a:t> </a:t>
            </a:r>
            <a:r>
              <a:rPr lang="en-US" dirty="0" smtClean="0">
                <a:latin typeface="Berlin Sans FB Demi" pitchFamily="34" charset="0"/>
              </a:rPr>
              <a:t>sculptor</a:t>
            </a:r>
            <a:r>
              <a:rPr lang="pl-PL" dirty="0" smtClean="0">
                <a:latin typeface="Berlin Sans FB Demi" pitchFamily="34" charset="0"/>
              </a:rPr>
              <a:t> </a:t>
            </a:r>
            <a:r>
              <a:rPr lang="en-US" dirty="0" smtClean="0">
                <a:latin typeface="Berlin Sans FB Demi" pitchFamily="34" charset="0"/>
              </a:rPr>
              <a:t>Marie </a:t>
            </a:r>
            <a:r>
              <a:rPr lang="en-US" dirty="0" err="1" smtClean="0">
                <a:latin typeface="Berlin Sans FB Demi" pitchFamily="34" charset="0"/>
              </a:rPr>
              <a:t>Tussaud</a:t>
            </a:r>
            <a:r>
              <a:rPr lang="en-US" dirty="0" smtClean="0">
                <a:latin typeface="Berlin Sans FB Demi" pitchFamily="34" charset="0"/>
              </a:rPr>
              <a:t>. Madame </a:t>
            </a:r>
            <a:r>
              <a:rPr lang="en-US" dirty="0" err="1" smtClean="0">
                <a:latin typeface="Berlin Sans FB Demi" pitchFamily="34" charset="0"/>
              </a:rPr>
              <a:t>Tussauds</a:t>
            </a:r>
            <a:r>
              <a:rPr lang="en-US" dirty="0" smtClean="0">
                <a:latin typeface="Berlin Sans FB Demi" pitchFamily="34" charset="0"/>
              </a:rPr>
              <a:t> is a major tourist attraction in London, displaying waxworks of historical and royal figures, film stars, sports stars and famous murderers.</a:t>
            </a:r>
            <a:endParaRPr lang="pl-PL" dirty="0" smtClean="0">
              <a:latin typeface="Berlin Sans FB Demi" pitchFamily="34" charset="0"/>
            </a:endParaRPr>
          </a:p>
          <a:p>
            <a:pPr algn="just"/>
            <a:r>
              <a:rPr lang="en-US" dirty="0" smtClean="0">
                <a:latin typeface="Berlin Sans FB Demi" pitchFamily="34" charset="0"/>
              </a:rPr>
              <a:t>Madame </a:t>
            </a:r>
            <a:r>
              <a:rPr lang="en-US" dirty="0" err="1" smtClean="0">
                <a:latin typeface="Berlin Sans FB Demi" pitchFamily="34" charset="0"/>
              </a:rPr>
              <a:t>Tussauds</a:t>
            </a:r>
            <a:r>
              <a:rPr lang="en-US" dirty="0" smtClean="0">
                <a:latin typeface="Berlin Sans FB Demi" pitchFamily="34" charset="0"/>
              </a:rPr>
              <a:t> contains wax models of famous people. There are numerous galleries such as Pirates of the Caribbean, World leaders, Warhol's women The Royal Family, Sports Stars, the Culture zone and the History of London. There are interactive tasks such as entering the Big Brother diary room, umpiring an Andy Murray tennis match or taking a penalty alongside David Beckham.</a:t>
            </a:r>
            <a:endParaRPr lang="pl-PL" dirty="0">
              <a:latin typeface="Berlin Sans FB Demi" pitchFamily="34" charset="0"/>
            </a:endParaRPr>
          </a:p>
        </p:txBody>
      </p:sp>
      <p:pic>
        <p:nvPicPr>
          <p:cNvPr id="7171" name="Picture 3"/>
          <p:cNvPicPr>
            <a:picLocks noChangeAspect="1" noChangeArrowheads="1"/>
          </p:cNvPicPr>
          <p:nvPr/>
        </p:nvPicPr>
        <p:blipFill>
          <a:blip r:embed="rId2" cstate="print"/>
          <a:srcRect/>
          <a:stretch>
            <a:fillRect/>
          </a:stretch>
        </p:blipFill>
        <p:spPr bwMode="auto">
          <a:xfrm>
            <a:off x="5940152" y="1052736"/>
            <a:ext cx="3066755" cy="460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770" decel="100000"/>
                                        <p:tgtEl>
                                          <p:spTgt spid="7171"/>
                                        </p:tgtEl>
                                      </p:cBhvr>
                                    </p:animEffect>
                                    <p:animScale>
                                      <p:cBhvr>
                                        <p:cTn id="8" dur="770" decel="100000"/>
                                        <p:tgtEl>
                                          <p:spTgt spid="7171"/>
                                        </p:tgtEl>
                                      </p:cBhvr>
                                      <p:from x="10000" y="10000"/>
                                      <p:to x="200000" y="450000"/>
                                    </p:animScale>
                                    <p:animScale>
                                      <p:cBhvr>
                                        <p:cTn id="9" dur="1230" accel="100000" fill="hold">
                                          <p:stCondLst>
                                            <p:cond delay="770"/>
                                          </p:stCondLst>
                                        </p:cTn>
                                        <p:tgtEl>
                                          <p:spTgt spid="7171"/>
                                        </p:tgtEl>
                                      </p:cBhvr>
                                      <p:from x="200000" y="450000"/>
                                      <p:to x="100000" y="100000"/>
                                    </p:animScale>
                                    <p:set>
                                      <p:cBhvr>
                                        <p:cTn id="10" dur="770" fill="hold"/>
                                        <p:tgtEl>
                                          <p:spTgt spid="7171"/>
                                        </p:tgtEl>
                                        <p:attrNameLst>
                                          <p:attrName>ppt_x</p:attrName>
                                        </p:attrNameLst>
                                      </p:cBhvr>
                                      <p:to>
                                        <p:strVal val="(0.5)"/>
                                      </p:to>
                                    </p:set>
                                    <p:anim from="(0.5)" to="(#ppt_x)" calcmode="lin" valueType="num">
                                      <p:cBhvr>
                                        <p:cTn id="11" dur="1230" accel="100000" fill="hold">
                                          <p:stCondLst>
                                            <p:cond delay="770"/>
                                          </p:stCondLst>
                                        </p:cTn>
                                        <p:tgtEl>
                                          <p:spTgt spid="7171"/>
                                        </p:tgtEl>
                                        <p:attrNameLst>
                                          <p:attrName>ppt_x</p:attrName>
                                        </p:attrNameLst>
                                      </p:cBhvr>
                                    </p:anim>
                                    <p:set>
                                      <p:cBhvr>
                                        <p:cTn id="12" dur="770" fill="hold"/>
                                        <p:tgtEl>
                                          <p:spTgt spid="7171"/>
                                        </p:tgtEl>
                                        <p:attrNameLst>
                                          <p:attrName>ppt_y</p:attrName>
                                        </p:attrNameLst>
                                      </p:cBhvr>
                                      <p:to>
                                        <p:strVal val="(#ppt_y+0.4)"/>
                                      </p:to>
                                    </p:set>
                                    <p:anim from="(#ppt_y+0.4)" to="(#ppt_y)" calcmode="lin" valueType="num">
                                      <p:cBhvr>
                                        <p:cTn id="13" dur="1230" accel="100000" fill="hold">
                                          <p:stCondLst>
                                            <p:cond delay="770"/>
                                          </p:stCondLst>
                                        </p:cTn>
                                        <p:tgtEl>
                                          <p:spTgt spid="717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ssolv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3356992"/>
            <a:ext cx="8820472" cy="3384376"/>
          </a:xfrm>
        </p:spPr>
        <p:txBody>
          <a:bodyPr>
            <a:normAutofit lnSpcReduction="10000"/>
          </a:bodyPr>
          <a:lstStyle/>
          <a:p>
            <a:pPr>
              <a:buNone/>
            </a:pPr>
            <a:r>
              <a:rPr lang="en-US" dirty="0" smtClean="0">
                <a:latin typeface="Berlin Sans FB Demi" pitchFamily="34" charset="0"/>
              </a:rPr>
              <a:t/>
            </a:r>
            <a:br>
              <a:rPr lang="en-US" dirty="0" smtClean="0">
                <a:latin typeface="Berlin Sans FB Demi" pitchFamily="34" charset="0"/>
              </a:rPr>
            </a:br>
            <a:r>
              <a:rPr lang="en-US" dirty="0" smtClean="0">
                <a:latin typeface="Berlin Sans FB Demi" pitchFamily="34" charset="0"/>
              </a:rPr>
              <a:t>For something a little scarier try visiting the Chamber gallery where serial killers lurk. The music zone represents legends of pop from Bob Ma</a:t>
            </a:r>
            <a:r>
              <a:rPr lang="pl-PL" dirty="0" err="1" smtClean="0">
                <a:latin typeface="Berlin Sans FB Demi" pitchFamily="34" charset="0"/>
              </a:rPr>
              <a:t>r</a:t>
            </a:r>
            <a:r>
              <a:rPr lang="en-US" dirty="0" err="1" smtClean="0">
                <a:latin typeface="Berlin Sans FB Demi" pitchFamily="34" charset="0"/>
              </a:rPr>
              <a:t>ley</a:t>
            </a:r>
            <a:r>
              <a:rPr lang="en-US" dirty="0" smtClean="0">
                <a:latin typeface="Berlin Sans FB Demi" pitchFamily="34" charset="0"/>
              </a:rPr>
              <a:t> through to current chart toppers Kylie and Justin Timberlake. Visitors are encouraged to try out their own dance moves to see if they can win an award. Or choose a track to perform, and listen to expert feedback on your talent from The X Factor judges. </a:t>
            </a:r>
            <a:endParaRPr lang="pl-PL" dirty="0" smtClean="0">
              <a:latin typeface="Berlin Sans FB Demi" pitchFamily="34" charset="0"/>
            </a:endParaRPr>
          </a:p>
          <a:p>
            <a:endParaRPr lang="pl-PL" dirty="0"/>
          </a:p>
        </p:txBody>
      </p:sp>
      <p:sp>
        <p:nvSpPr>
          <p:cNvPr id="4" name="pole tekstowe 3"/>
          <p:cNvSpPr txBox="1"/>
          <p:nvPr/>
        </p:nvSpPr>
        <p:spPr>
          <a:xfrm>
            <a:off x="5868144" y="5373216"/>
            <a:ext cx="1944216" cy="369332"/>
          </a:xfrm>
          <a:prstGeom prst="rect">
            <a:avLst/>
          </a:prstGeom>
          <a:noFill/>
        </p:spPr>
        <p:txBody>
          <a:bodyPr wrap="square" rtlCol="0">
            <a:spAutoFit/>
          </a:bodyPr>
          <a:lstStyle/>
          <a:p>
            <a:endParaRPr lang="pl-PL" dirty="0"/>
          </a:p>
        </p:txBody>
      </p:sp>
      <p:sp>
        <p:nvSpPr>
          <p:cNvPr id="5" name="pole tekstowe 4"/>
          <p:cNvSpPr txBox="1"/>
          <p:nvPr/>
        </p:nvSpPr>
        <p:spPr>
          <a:xfrm>
            <a:off x="5220072" y="639847"/>
            <a:ext cx="3816424" cy="3293209"/>
          </a:xfrm>
          <a:prstGeom prst="rect">
            <a:avLst/>
          </a:prstGeom>
          <a:noFill/>
        </p:spPr>
        <p:txBody>
          <a:bodyPr wrap="square" rtlCol="0">
            <a:spAutoFit/>
          </a:bodyPr>
          <a:lstStyle/>
          <a:p>
            <a:r>
              <a:rPr lang="en-US" sz="2600" dirty="0" smtClean="0">
                <a:latin typeface="Berlin Sans FB Demi" pitchFamily="34" charset="0"/>
              </a:rPr>
              <a:t>You can have your picture taken alongside A - list celebrities like Drew Barrymore, Orlando Bloom, Nicole Kidman and Leonardo Di</a:t>
            </a:r>
            <a:r>
              <a:rPr lang="pl-PL" sz="2600" dirty="0" smtClean="0">
                <a:latin typeface="Berlin Sans FB Demi" pitchFamily="34" charset="0"/>
              </a:rPr>
              <a:t> </a:t>
            </a:r>
            <a:r>
              <a:rPr lang="en-US" sz="2600" dirty="0" err="1" smtClean="0">
                <a:latin typeface="Berlin Sans FB Demi" pitchFamily="34" charset="0"/>
              </a:rPr>
              <a:t>Caprio</a:t>
            </a:r>
            <a:r>
              <a:rPr lang="en-US" sz="2600" dirty="0" smtClean="0">
                <a:latin typeface="Berlin Sans FB Demi" pitchFamily="34" charset="0"/>
              </a:rPr>
              <a:t>.</a:t>
            </a:r>
            <a:br>
              <a:rPr lang="en-US" sz="2600" dirty="0" smtClean="0">
                <a:latin typeface="Berlin Sans FB Demi" pitchFamily="34" charset="0"/>
              </a:rPr>
            </a:br>
            <a:endParaRPr lang="pl-PL" sz="2600" dirty="0"/>
          </a:p>
        </p:txBody>
      </p:sp>
      <p:pic>
        <p:nvPicPr>
          <p:cNvPr id="8195" name="Picture 3"/>
          <p:cNvPicPr>
            <a:picLocks noChangeAspect="1" noChangeArrowheads="1"/>
          </p:cNvPicPr>
          <p:nvPr/>
        </p:nvPicPr>
        <p:blipFill>
          <a:blip r:embed="rId2" cstate="print"/>
          <a:srcRect/>
          <a:stretch>
            <a:fillRect/>
          </a:stretch>
        </p:blipFill>
        <p:spPr bwMode="auto">
          <a:xfrm>
            <a:off x="2915816" y="404664"/>
            <a:ext cx="2095500" cy="3133725"/>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467544" y="476672"/>
            <a:ext cx="2095500" cy="3096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770" decel="100000"/>
                                        <p:tgtEl>
                                          <p:spTgt spid="8196"/>
                                        </p:tgtEl>
                                      </p:cBhvr>
                                    </p:animEffect>
                                    <p:animScale>
                                      <p:cBhvr>
                                        <p:cTn id="8" dur="770" decel="100000"/>
                                        <p:tgtEl>
                                          <p:spTgt spid="8196"/>
                                        </p:tgtEl>
                                      </p:cBhvr>
                                      <p:from x="10000" y="10000"/>
                                      <p:to x="200000" y="450000"/>
                                    </p:animScale>
                                    <p:animScale>
                                      <p:cBhvr>
                                        <p:cTn id="9" dur="1230" accel="100000" fill="hold">
                                          <p:stCondLst>
                                            <p:cond delay="770"/>
                                          </p:stCondLst>
                                        </p:cTn>
                                        <p:tgtEl>
                                          <p:spTgt spid="8196"/>
                                        </p:tgtEl>
                                      </p:cBhvr>
                                      <p:from x="200000" y="450000"/>
                                      <p:to x="100000" y="100000"/>
                                    </p:animScale>
                                    <p:set>
                                      <p:cBhvr>
                                        <p:cTn id="10" dur="770" fill="hold"/>
                                        <p:tgtEl>
                                          <p:spTgt spid="8196"/>
                                        </p:tgtEl>
                                        <p:attrNameLst>
                                          <p:attrName>ppt_x</p:attrName>
                                        </p:attrNameLst>
                                      </p:cBhvr>
                                      <p:to>
                                        <p:strVal val="(0.5)"/>
                                      </p:to>
                                    </p:set>
                                    <p:anim from="(0.5)" to="(#ppt_x)" calcmode="lin" valueType="num">
                                      <p:cBhvr>
                                        <p:cTn id="11" dur="1230" accel="100000" fill="hold">
                                          <p:stCondLst>
                                            <p:cond delay="770"/>
                                          </p:stCondLst>
                                        </p:cTn>
                                        <p:tgtEl>
                                          <p:spTgt spid="8196"/>
                                        </p:tgtEl>
                                        <p:attrNameLst>
                                          <p:attrName>ppt_x</p:attrName>
                                        </p:attrNameLst>
                                      </p:cBhvr>
                                    </p:anim>
                                    <p:set>
                                      <p:cBhvr>
                                        <p:cTn id="12" dur="770" fill="hold"/>
                                        <p:tgtEl>
                                          <p:spTgt spid="8196"/>
                                        </p:tgtEl>
                                        <p:attrNameLst>
                                          <p:attrName>ppt_y</p:attrName>
                                        </p:attrNameLst>
                                      </p:cBhvr>
                                      <p:to>
                                        <p:strVal val="(#ppt_y+0.4)"/>
                                      </p:to>
                                    </p:set>
                                    <p:anim from="(#ppt_y+0.4)" to="(#ppt_y)" calcmode="lin" valueType="num">
                                      <p:cBhvr>
                                        <p:cTn id="13" dur="1230" accel="100000" fill="hold">
                                          <p:stCondLst>
                                            <p:cond delay="770"/>
                                          </p:stCondLst>
                                        </p:cTn>
                                        <p:tgtEl>
                                          <p:spTgt spid="819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8195"/>
                                        </p:tgtEl>
                                        <p:attrNameLst>
                                          <p:attrName>style.visibility</p:attrName>
                                        </p:attrNameLst>
                                      </p:cBhvr>
                                      <p:to>
                                        <p:strVal val="visible"/>
                                      </p:to>
                                    </p:set>
                                    <p:animEffect transition="in" filter="fade">
                                      <p:cBhvr>
                                        <p:cTn id="18" dur="770" decel="100000"/>
                                        <p:tgtEl>
                                          <p:spTgt spid="8195"/>
                                        </p:tgtEl>
                                      </p:cBhvr>
                                    </p:animEffect>
                                    <p:animScale>
                                      <p:cBhvr>
                                        <p:cTn id="19" dur="770" decel="100000"/>
                                        <p:tgtEl>
                                          <p:spTgt spid="8195"/>
                                        </p:tgtEl>
                                      </p:cBhvr>
                                      <p:from x="10000" y="10000"/>
                                      <p:to x="200000" y="450000"/>
                                    </p:animScale>
                                    <p:animScale>
                                      <p:cBhvr>
                                        <p:cTn id="20" dur="1230" accel="100000" fill="hold">
                                          <p:stCondLst>
                                            <p:cond delay="770"/>
                                          </p:stCondLst>
                                        </p:cTn>
                                        <p:tgtEl>
                                          <p:spTgt spid="8195"/>
                                        </p:tgtEl>
                                      </p:cBhvr>
                                      <p:from x="200000" y="450000"/>
                                      <p:to x="100000" y="100000"/>
                                    </p:animScale>
                                    <p:set>
                                      <p:cBhvr>
                                        <p:cTn id="21" dur="770" fill="hold"/>
                                        <p:tgtEl>
                                          <p:spTgt spid="8195"/>
                                        </p:tgtEl>
                                        <p:attrNameLst>
                                          <p:attrName>ppt_x</p:attrName>
                                        </p:attrNameLst>
                                      </p:cBhvr>
                                      <p:to>
                                        <p:strVal val="(0.5)"/>
                                      </p:to>
                                    </p:set>
                                    <p:anim from="(0.5)" to="(#ppt_x)" calcmode="lin" valueType="num">
                                      <p:cBhvr>
                                        <p:cTn id="22" dur="1230" accel="100000" fill="hold">
                                          <p:stCondLst>
                                            <p:cond delay="770"/>
                                          </p:stCondLst>
                                        </p:cTn>
                                        <p:tgtEl>
                                          <p:spTgt spid="8195"/>
                                        </p:tgtEl>
                                        <p:attrNameLst>
                                          <p:attrName>ppt_x</p:attrName>
                                        </p:attrNameLst>
                                      </p:cBhvr>
                                    </p:anim>
                                    <p:set>
                                      <p:cBhvr>
                                        <p:cTn id="23" dur="770" fill="hold"/>
                                        <p:tgtEl>
                                          <p:spTgt spid="8195"/>
                                        </p:tgtEl>
                                        <p:attrNameLst>
                                          <p:attrName>ppt_y</p:attrName>
                                        </p:attrNameLst>
                                      </p:cBhvr>
                                      <p:to>
                                        <p:strVal val="(#ppt_y+0.4)"/>
                                      </p:to>
                                    </p:set>
                                    <p:anim from="(#ppt_y+0.4)" to="(#ppt_y)" calcmode="lin" valueType="num">
                                      <p:cBhvr>
                                        <p:cTn id="24" dur="1230" accel="100000" fill="hold">
                                          <p:stCondLst>
                                            <p:cond delay="770"/>
                                          </p:stCondLst>
                                        </p:cTn>
                                        <p:tgtEl>
                                          <p:spTgt spid="8195"/>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dissolve">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96" y="3068960"/>
            <a:ext cx="8892480" cy="3600400"/>
          </a:xfrm>
        </p:spPr>
        <p:txBody>
          <a:bodyPr>
            <a:noAutofit/>
          </a:bodyPr>
          <a:lstStyle/>
          <a:p>
            <a:pPr>
              <a:buNone/>
            </a:pPr>
            <a:r>
              <a:rPr lang="pl-PL" dirty="0" smtClean="0">
                <a:latin typeface="Berlin Sans FB Demi" pitchFamily="34" charset="0"/>
              </a:rPr>
              <a:t>	</a:t>
            </a:r>
            <a:r>
              <a:rPr lang="en-US" dirty="0" smtClean="0">
                <a:latin typeface="Berlin Sans FB Demi" pitchFamily="34" charset="0"/>
              </a:rPr>
              <a:t>One </a:t>
            </a:r>
            <a:r>
              <a:rPr lang="en-US" dirty="0" smtClean="0">
                <a:latin typeface="Berlin Sans FB Demi" pitchFamily="34" charset="0"/>
              </a:rPr>
              <a:t>of the attractions is the Spirit of London  sit-down ride in which visitors sit in London taxis and are taken on a journey through the history of London. The ride starts in Tudor times and ends in the 1980s, passing through the times of Shakespeare, the Great Fire of London, the Industrial Revolution and the Swinging Sixties. The ride has commentary in a few languages and a photo is taken near the end of the ride which can be purchased when disembarked.</a:t>
            </a:r>
            <a:br>
              <a:rPr lang="en-US" dirty="0" smtClean="0">
                <a:latin typeface="Berlin Sans FB Demi" pitchFamily="34" charset="0"/>
              </a:rPr>
            </a:br>
            <a:r>
              <a:rPr lang="en-US" dirty="0" smtClean="0">
                <a:latin typeface="Berlin Sans FB Demi" pitchFamily="34" charset="0"/>
              </a:rPr>
              <a:t/>
            </a:r>
            <a:br>
              <a:rPr lang="en-US" dirty="0" smtClean="0">
                <a:latin typeface="Berlin Sans FB Demi" pitchFamily="34" charset="0"/>
              </a:rPr>
            </a:br>
            <a:endParaRPr lang="pl-PL" dirty="0">
              <a:latin typeface="Berlin Sans FB Demi" pitchFamily="34" charset="0"/>
            </a:endParaRPr>
          </a:p>
        </p:txBody>
      </p:sp>
      <p:pic>
        <p:nvPicPr>
          <p:cNvPr id="10242" name="Picture 2"/>
          <p:cNvPicPr>
            <a:picLocks noChangeAspect="1" noChangeArrowheads="1"/>
          </p:cNvPicPr>
          <p:nvPr/>
        </p:nvPicPr>
        <p:blipFill>
          <a:blip r:embed="rId2" cstate="print"/>
          <a:srcRect/>
          <a:stretch>
            <a:fillRect/>
          </a:stretch>
        </p:blipFill>
        <p:spPr bwMode="auto">
          <a:xfrm>
            <a:off x="1403648" y="260648"/>
            <a:ext cx="2095500" cy="279082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076056" y="188640"/>
            <a:ext cx="2095500" cy="2790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770" decel="100000"/>
                                        <p:tgtEl>
                                          <p:spTgt spid="10242"/>
                                        </p:tgtEl>
                                      </p:cBhvr>
                                    </p:animEffect>
                                    <p:animScale>
                                      <p:cBhvr>
                                        <p:cTn id="8" dur="770" decel="100000"/>
                                        <p:tgtEl>
                                          <p:spTgt spid="10242"/>
                                        </p:tgtEl>
                                      </p:cBhvr>
                                      <p:from x="10000" y="10000"/>
                                      <p:to x="200000" y="450000"/>
                                    </p:animScale>
                                    <p:animScale>
                                      <p:cBhvr>
                                        <p:cTn id="9" dur="1230" accel="100000" fill="hold">
                                          <p:stCondLst>
                                            <p:cond delay="770"/>
                                          </p:stCondLst>
                                        </p:cTn>
                                        <p:tgtEl>
                                          <p:spTgt spid="10242"/>
                                        </p:tgtEl>
                                      </p:cBhvr>
                                      <p:from x="200000" y="450000"/>
                                      <p:to x="100000" y="100000"/>
                                    </p:animScale>
                                    <p:set>
                                      <p:cBhvr>
                                        <p:cTn id="10" dur="770" fill="hold"/>
                                        <p:tgtEl>
                                          <p:spTgt spid="10242"/>
                                        </p:tgtEl>
                                        <p:attrNameLst>
                                          <p:attrName>ppt_x</p:attrName>
                                        </p:attrNameLst>
                                      </p:cBhvr>
                                      <p:to>
                                        <p:strVal val="(0.5)"/>
                                      </p:to>
                                    </p:set>
                                    <p:anim from="(0.5)" to="(#ppt_x)" calcmode="lin" valueType="num">
                                      <p:cBhvr>
                                        <p:cTn id="11" dur="1230" accel="100000" fill="hold">
                                          <p:stCondLst>
                                            <p:cond delay="770"/>
                                          </p:stCondLst>
                                        </p:cTn>
                                        <p:tgtEl>
                                          <p:spTgt spid="10242"/>
                                        </p:tgtEl>
                                        <p:attrNameLst>
                                          <p:attrName>ppt_x</p:attrName>
                                        </p:attrNameLst>
                                      </p:cBhvr>
                                    </p:anim>
                                    <p:set>
                                      <p:cBhvr>
                                        <p:cTn id="12" dur="770" fill="hold"/>
                                        <p:tgtEl>
                                          <p:spTgt spid="10242"/>
                                        </p:tgtEl>
                                        <p:attrNameLst>
                                          <p:attrName>ppt_y</p:attrName>
                                        </p:attrNameLst>
                                      </p:cBhvr>
                                      <p:to>
                                        <p:strVal val="(#ppt_y+0.4)"/>
                                      </p:to>
                                    </p:set>
                                    <p:anim from="(#ppt_y+0.4)" to="(#ppt_y)" calcmode="lin" valueType="num">
                                      <p:cBhvr>
                                        <p:cTn id="13" dur="1230" accel="100000" fill="hold">
                                          <p:stCondLst>
                                            <p:cond delay="770"/>
                                          </p:stCondLst>
                                        </p:cTn>
                                        <p:tgtEl>
                                          <p:spTgt spid="1024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fade">
                                      <p:cBhvr>
                                        <p:cTn id="18" dur="770" decel="100000"/>
                                        <p:tgtEl>
                                          <p:spTgt spid="10243"/>
                                        </p:tgtEl>
                                      </p:cBhvr>
                                    </p:animEffect>
                                    <p:animScale>
                                      <p:cBhvr>
                                        <p:cTn id="19" dur="770" decel="100000"/>
                                        <p:tgtEl>
                                          <p:spTgt spid="10243"/>
                                        </p:tgtEl>
                                      </p:cBhvr>
                                      <p:from x="10000" y="10000"/>
                                      <p:to x="200000" y="450000"/>
                                    </p:animScale>
                                    <p:animScale>
                                      <p:cBhvr>
                                        <p:cTn id="20" dur="1230" accel="100000" fill="hold">
                                          <p:stCondLst>
                                            <p:cond delay="770"/>
                                          </p:stCondLst>
                                        </p:cTn>
                                        <p:tgtEl>
                                          <p:spTgt spid="10243"/>
                                        </p:tgtEl>
                                      </p:cBhvr>
                                      <p:from x="200000" y="450000"/>
                                      <p:to x="100000" y="100000"/>
                                    </p:animScale>
                                    <p:set>
                                      <p:cBhvr>
                                        <p:cTn id="21" dur="770" fill="hold"/>
                                        <p:tgtEl>
                                          <p:spTgt spid="10243"/>
                                        </p:tgtEl>
                                        <p:attrNameLst>
                                          <p:attrName>ppt_x</p:attrName>
                                        </p:attrNameLst>
                                      </p:cBhvr>
                                      <p:to>
                                        <p:strVal val="(0.5)"/>
                                      </p:to>
                                    </p:set>
                                    <p:anim from="(0.5)" to="(#ppt_x)" calcmode="lin" valueType="num">
                                      <p:cBhvr>
                                        <p:cTn id="22" dur="1230" accel="100000" fill="hold">
                                          <p:stCondLst>
                                            <p:cond delay="770"/>
                                          </p:stCondLst>
                                        </p:cTn>
                                        <p:tgtEl>
                                          <p:spTgt spid="10243"/>
                                        </p:tgtEl>
                                        <p:attrNameLst>
                                          <p:attrName>ppt_x</p:attrName>
                                        </p:attrNameLst>
                                      </p:cBhvr>
                                    </p:anim>
                                    <p:set>
                                      <p:cBhvr>
                                        <p:cTn id="23" dur="770" fill="hold"/>
                                        <p:tgtEl>
                                          <p:spTgt spid="10243"/>
                                        </p:tgtEl>
                                        <p:attrNameLst>
                                          <p:attrName>ppt_y</p:attrName>
                                        </p:attrNameLst>
                                      </p:cBhvr>
                                      <p:to>
                                        <p:strVal val="(#ppt_y+0.4)"/>
                                      </p:to>
                                    </p:set>
                                    <p:anim from="(#ppt_y+0.4)" to="(#ppt_y)" calcmode="lin" valueType="num">
                                      <p:cBhvr>
                                        <p:cTn id="24" dur="1230" accel="100000" fill="hold">
                                          <p:stCondLst>
                                            <p:cond delay="770"/>
                                          </p:stCondLst>
                                        </p:cTn>
                                        <p:tgtEl>
                                          <p:spTgt spid="10243"/>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dissolve">
                                      <p:cBhvr>
                                        <p:cTn id="2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45232" y="620688"/>
            <a:ext cx="7571184" cy="3509744"/>
          </a:xfrm>
        </p:spPr>
        <p:txBody>
          <a:bodyPr>
            <a:normAutofit fontScale="92500"/>
          </a:bodyPr>
          <a:lstStyle/>
          <a:p>
            <a:pPr algn="ctr">
              <a:buNone/>
            </a:pPr>
            <a:r>
              <a:rPr lang="pl-PL" dirty="0" smtClean="0"/>
              <a:t>	</a:t>
            </a:r>
            <a:r>
              <a:rPr lang="en-US" b="1" dirty="0" smtClean="0">
                <a:latin typeface="Berlin Sans FB Demi"/>
              </a:rPr>
              <a:t>England  is a country that is part of the United Kingdom.</a:t>
            </a:r>
            <a:r>
              <a:rPr lang="pl-PL" b="1" dirty="0" smtClean="0">
                <a:latin typeface="Berlin Sans FB Demi"/>
              </a:rPr>
              <a:t> </a:t>
            </a:r>
            <a:r>
              <a:rPr lang="en-US" b="1" dirty="0" smtClean="0">
                <a:latin typeface="Berlin Sans FB Demi"/>
              </a:rPr>
              <a:t>It is one of the world’s most popular visitor destinations with lots of tourist attractions. These attractions include amusement and theme parks, castles, palaces, museums, galleries, churches, historic sites and many other. We would like to present some of the most interesting places in England. </a:t>
            </a:r>
            <a:r>
              <a:rPr lang="en-US" dirty="0" smtClean="0"/>
              <a:t/>
            </a:r>
            <a:br>
              <a:rPr lang="en-US" dirty="0" smtClean="0"/>
            </a:br>
            <a:endParaRPr lang="pl-PL" dirty="0" smtClean="0"/>
          </a:p>
          <a:p>
            <a:pPr>
              <a:buNone/>
            </a:pPr>
            <a:endParaRPr lang="pl-PL" dirty="0" smtClean="0"/>
          </a:p>
          <a:p>
            <a:pPr>
              <a:buNone/>
            </a:pPr>
            <a:endParaRPr lang="pl-PL" dirty="0"/>
          </a:p>
        </p:txBody>
      </p:sp>
      <p:pic>
        <p:nvPicPr>
          <p:cNvPr id="47106" name="Picture 2"/>
          <p:cNvPicPr>
            <a:picLocks noChangeAspect="1" noChangeArrowheads="1"/>
          </p:cNvPicPr>
          <p:nvPr/>
        </p:nvPicPr>
        <p:blipFill>
          <a:blip r:embed="rId2" cstate="print"/>
          <a:srcRect/>
          <a:stretch>
            <a:fillRect/>
          </a:stretch>
        </p:blipFill>
        <p:spPr bwMode="auto">
          <a:xfrm>
            <a:off x="2699792" y="4179049"/>
            <a:ext cx="3600400" cy="2160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fltVal val="0"/>
                                          </p:val>
                                        </p:tav>
                                        <p:tav tm="100000">
                                          <p:val>
                                            <p:strVal val="#ppt_h"/>
                                          </p:val>
                                        </p:tav>
                                      </p:tavLst>
                                    </p:anim>
                                    <p:anim calcmode="lin" valueType="num">
                                      <p:cBhvr>
                                        <p:cTn id="9" dur="500" fill="hold"/>
                                        <p:tgtEl>
                                          <p:spTgt spid="47106"/>
                                        </p:tgtEl>
                                        <p:attrNameLst>
                                          <p:attrName>style.rotation</p:attrName>
                                        </p:attrNameLst>
                                      </p:cBhvr>
                                      <p:tavLst>
                                        <p:tav tm="0">
                                          <p:val>
                                            <p:fltVal val="360"/>
                                          </p:val>
                                        </p:tav>
                                        <p:tav tm="100000">
                                          <p:val>
                                            <p:fltVal val="0"/>
                                          </p:val>
                                        </p:tav>
                                      </p:tavLst>
                                    </p:anim>
                                    <p:animEffect transition="in" filter="fade">
                                      <p:cBhvr>
                                        <p:cTn id="10" dur="500"/>
                                        <p:tgtEl>
                                          <p:spTgt spid="47106"/>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70" decel="100000"/>
                                        <p:tgtEl>
                                          <p:spTgt spid="3">
                                            <p:txEl>
                                              <p:pRg st="0" end="0"/>
                                            </p:txEl>
                                          </p:spTgt>
                                        </p:tgtEl>
                                      </p:cBhvr>
                                    </p:animEffect>
                                    <p:animScale>
                                      <p:cBhvr>
                                        <p:cTn id="16" dur="770" decel="100000"/>
                                        <p:tgtEl>
                                          <p:spTgt spid="3">
                                            <p:txEl>
                                              <p:pRg st="0" end="0"/>
                                            </p:txEl>
                                          </p:spTgt>
                                        </p:tgtEl>
                                      </p:cBhvr>
                                      <p:from x="10000" y="10000"/>
                                      <p:to x="200000" y="450000"/>
                                    </p:animScale>
                                    <p:animScale>
                                      <p:cBhvr>
                                        <p:cTn id="17" dur="1230" accel="100000" fill="hold">
                                          <p:stCondLst>
                                            <p:cond delay="770"/>
                                          </p:stCondLst>
                                        </p:cTn>
                                        <p:tgtEl>
                                          <p:spTgt spid="3">
                                            <p:txEl>
                                              <p:pRg st="0" end="0"/>
                                            </p:txEl>
                                          </p:spTgt>
                                        </p:tgtEl>
                                      </p:cBhvr>
                                      <p:from x="200000" y="450000"/>
                                      <p:to x="100000" y="100000"/>
                                    </p:animScale>
                                    <p:set>
                                      <p:cBhvr>
                                        <p:cTn id="18" dur="770" fill="hold"/>
                                        <p:tgtEl>
                                          <p:spTgt spid="3">
                                            <p:txEl>
                                              <p:pRg st="0" end="0"/>
                                            </p:txEl>
                                          </p:spTgt>
                                        </p:tgtEl>
                                        <p:attrNameLst>
                                          <p:attrName>ppt_x</p:attrName>
                                        </p:attrNameLst>
                                      </p:cBhvr>
                                      <p:to>
                                        <p:strVal val="(0.5)"/>
                                      </p:to>
                                    </p:set>
                                    <p:anim from="(0.5)" to="(#ppt_x)" calcmode="lin" valueType="num">
                                      <p:cBhvr>
                                        <p:cTn id="19" dur="1230" accel="100000" fill="hold">
                                          <p:stCondLst>
                                            <p:cond delay="770"/>
                                          </p:stCondLst>
                                        </p:cTn>
                                        <p:tgtEl>
                                          <p:spTgt spid="3">
                                            <p:txEl>
                                              <p:pRg st="0" end="0"/>
                                            </p:txEl>
                                          </p:spTgt>
                                        </p:tgtEl>
                                        <p:attrNameLst>
                                          <p:attrName>ppt_x</p:attrName>
                                        </p:attrNameLst>
                                      </p:cBhvr>
                                    </p:anim>
                                    <p:set>
                                      <p:cBhvr>
                                        <p:cTn id="20" dur="770" fill="hold"/>
                                        <p:tgtEl>
                                          <p:spTgt spid="3">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08720"/>
            <a:ext cx="8229600" cy="1277496"/>
          </a:xfrm>
        </p:spPr>
        <p:txBody>
          <a:bodyPr>
            <a:normAutofit lnSpcReduction="10000"/>
          </a:bodyPr>
          <a:lstStyle/>
          <a:p>
            <a:pPr algn="ctr">
              <a:buNone/>
            </a:pPr>
            <a:r>
              <a:rPr lang="pl-PL" dirty="0" smtClean="0">
                <a:latin typeface="Berlin Sans FB Demi" pitchFamily="34" charset="0"/>
              </a:rPr>
              <a:t>	</a:t>
            </a:r>
            <a:r>
              <a:rPr lang="en-US" dirty="0" smtClean="0">
                <a:latin typeface="Berlin Sans FB Demi" pitchFamily="34" charset="0"/>
              </a:rPr>
              <a:t>The only Poles, whose characters are in the museum, a Nobel Prize winner Lech Walesa and Pope John Paul II.</a:t>
            </a:r>
            <a:endParaRPr lang="pl-PL" dirty="0" smtClean="0">
              <a:latin typeface="Berlin Sans FB Demi" pitchFamily="34" charset="0"/>
            </a:endParaRPr>
          </a:p>
          <a:p>
            <a:pPr algn="ctr"/>
            <a:endParaRPr lang="pl-PL" dirty="0" smtClean="0">
              <a:latin typeface="Berlin Sans FB Demi" pitchFamily="34" charset="0"/>
            </a:endParaRPr>
          </a:p>
          <a:p>
            <a:pPr algn="ctr">
              <a:buNone/>
            </a:pPr>
            <a:endParaRPr lang="pl-PL" dirty="0"/>
          </a:p>
        </p:txBody>
      </p:sp>
      <p:pic>
        <p:nvPicPr>
          <p:cNvPr id="9218" name="Picture 2"/>
          <p:cNvPicPr>
            <a:picLocks noChangeAspect="1" noChangeArrowheads="1"/>
          </p:cNvPicPr>
          <p:nvPr/>
        </p:nvPicPr>
        <p:blipFill>
          <a:blip r:embed="rId2" cstate="print"/>
          <a:srcRect/>
          <a:stretch>
            <a:fillRect/>
          </a:stretch>
        </p:blipFill>
        <p:spPr bwMode="auto">
          <a:xfrm>
            <a:off x="323528" y="2564904"/>
            <a:ext cx="4761184" cy="3168352"/>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981650" y="2765648"/>
            <a:ext cx="219075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770" decel="100000"/>
                                        <p:tgtEl>
                                          <p:spTgt spid="9218"/>
                                        </p:tgtEl>
                                      </p:cBhvr>
                                    </p:animEffect>
                                    <p:animScale>
                                      <p:cBhvr>
                                        <p:cTn id="13" dur="770" decel="100000"/>
                                        <p:tgtEl>
                                          <p:spTgt spid="9218"/>
                                        </p:tgtEl>
                                      </p:cBhvr>
                                      <p:from x="10000" y="10000"/>
                                      <p:to x="200000" y="450000"/>
                                    </p:animScale>
                                    <p:animScale>
                                      <p:cBhvr>
                                        <p:cTn id="14" dur="1230" accel="100000" fill="hold">
                                          <p:stCondLst>
                                            <p:cond delay="770"/>
                                          </p:stCondLst>
                                        </p:cTn>
                                        <p:tgtEl>
                                          <p:spTgt spid="9218"/>
                                        </p:tgtEl>
                                      </p:cBhvr>
                                      <p:from x="200000" y="450000"/>
                                      <p:to x="100000" y="100000"/>
                                    </p:animScale>
                                    <p:set>
                                      <p:cBhvr>
                                        <p:cTn id="15" dur="770" fill="hold"/>
                                        <p:tgtEl>
                                          <p:spTgt spid="9218"/>
                                        </p:tgtEl>
                                        <p:attrNameLst>
                                          <p:attrName>ppt_x</p:attrName>
                                        </p:attrNameLst>
                                      </p:cBhvr>
                                      <p:to>
                                        <p:strVal val="(0.5)"/>
                                      </p:to>
                                    </p:set>
                                    <p:anim from="(0.5)" to="(#ppt_x)" calcmode="lin" valueType="num">
                                      <p:cBhvr>
                                        <p:cTn id="16" dur="1230" accel="100000" fill="hold">
                                          <p:stCondLst>
                                            <p:cond delay="770"/>
                                          </p:stCondLst>
                                        </p:cTn>
                                        <p:tgtEl>
                                          <p:spTgt spid="9218"/>
                                        </p:tgtEl>
                                        <p:attrNameLst>
                                          <p:attrName>ppt_x</p:attrName>
                                        </p:attrNameLst>
                                      </p:cBhvr>
                                    </p:anim>
                                    <p:set>
                                      <p:cBhvr>
                                        <p:cTn id="17" dur="770" fill="hold"/>
                                        <p:tgtEl>
                                          <p:spTgt spid="9218"/>
                                        </p:tgtEl>
                                        <p:attrNameLst>
                                          <p:attrName>ppt_y</p:attrName>
                                        </p:attrNameLst>
                                      </p:cBhvr>
                                      <p:to>
                                        <p:strVal val="(#ppt_y+0.4)"/>
                                      </p:to>
                                    </p:set>
                                    <p:anim from="(#ppt_y+0.4)" to="(#ppt_y)" calcmode="lin" valueType="num">
                                      <p:cBhvr>
                                        <p:cTn id="18" dur="1230" accel="100000" fill="hold">
                                          <p:stCondLst>
                                            <p:cond delay="770"/>
                                          </p:stCondLst>
                                        </p:cTn>
                                        <p:tgtEl>
                                          <p:spTgt spid="9218"/>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9219"/>
                                        </p:tgtEl>
                                        <p:attrNameLst>
                                          <p:attrName>style.visibility</p:attrName>
                                        </p:attrNameLst>
                                      </p:cBhvr>
                                      <p:to>
                                        <p:strVal val="visible"/>
                                      </p:to>
                                    </p:set>
                                    <p:animEffect transition="in" filter="fade">
                                      <p:cBhvr>
                                        <p:cTn id="23" dur="770" decel="100000"/>
                                        <p:tgtEl>
                                          <p:spTgt spid="9219"/>
                                        </p:tgtEl>
                                      </p:cBhvr>
                                    </p:animEffect>
                                    <p:animScale>
                                      <p:cBhvr>
                                        <p:cTn id="24" dur="770" decel="100000"/>
                                        <p:tgtEl>
                                          <p:spTgt spid="9219"/>
                                        </p:tgtEl>
                                      </p:cBhvr>
                                      <p:from x="10000" y="10000"/>
                                      <p:to x="200000" y="450000"/>
                                    </p:animScale>
                                    <p:animScale>
                                      <p:cBhvr>
                                        <p:cTn id="25" dur="1230" accel="100000" fill="hold">
                                          <p:stCondLst>
                                            <p:cond delay="770"/>
                                          </p:stCondLst>
                                        </p:cTn>
                                        <p:tgtEl>
                                          <p:spTgt spid="9219"/>
                                        </p:tgtEl>
                                      </p:cBhvr>
                                      <p:from x="200000" y="450000"/>
                                      <p:to x="100000" y="100000"/>
                                    </p:animScale>
                                    <p:set>
                                      <p:cBhvr>
                                        <p:cTn id="26" dur="770" fill="hold"/>
                                        <p:tgtEl>
                                          <p:spTgt spid="9219"/>
                                        </p:tgtEl>
                                        <p:attrNameLst>
                                          <p:attrName>ppt_x</p:attrName>
                                        </p:attrNameLst>
                                      </p:cBhvr>
                                      <p:to>
                                        <p:strVal val="(0.5)"/>
                                      </p:to>
                                    </p:set>
                                    <p:anim from="(0.5)" to="(#ppt_x)" calcmode="lin" valueType="num">
                                      <p:cBhvr>
                                        <p:cTn id="27" dur="1230" accel="100000" fill="hold">
                                          <p:stCondLst>
                                            <p:cond delay="770"/>
                                          </p:stCondLst>
                                        </p:cTn>
                                        <p:tgtEl>
                                          <p:spTgt spid="9219"/>
                                        </p:tgtEl>
                                        <p:attrNameLst>
                                          <p:attrName>ppt_x</p:attrName>
                                        </p:attrNameLst>
                                      </p:cBhvr>
                                    </p:anim>
                                    <p:set>
                                      <p:cBhvr>
                                        <p:cTn id="28" dur="770" fill="hold"/>
                                        <p:tgtEl>
                                          <p:spTgt spid="9219"/>
                                        </p:tgtEl>
                                        <p:attrNameLst>
                                          <p:attrName>ppt_y</p:attrName>
                                        </p:attrNameLst>
                                      </p:cBhvr>
                                      <p:to>
                                        <p:strVal val="(#ppt_y+0.4)"/>
                                      </p:to>
                                    </p:set>
                                    <p:anim from="(#ppt_y+0.4)" to="(#ppt_y)" calcmode="lin" valueType="num">
                                      <p:cBhvr>
                                        <p:cTn id="29" dur="1230" accel="100000" fill="hold">
                                          <p:stCondLst>
                                            <p:cond delay="770"/>
                                          </p:stCondLst>
                                        </p:cTn>
                                        <p:tgtEl>
                                          <p:spTgt spid="92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71480"/>
            <a:ext cx="8229600" cy="1643074"/>
          </a:xfrm>
        </p:spPr>
        <p:txBody>
          <a:bodyPr>
            <a:normAutofit/>
          </a:bodyPr>
          <a:lstStyle/>
          <a:p>
            <a:pPr algn="ctr"/>
            <a:r>
              <a:rPr lang="en-US" sz="4800" b="1" dirty="0" smtClean="0">
                <a:latin typeface="Aharoni" pitchFamily="2" charset="-79"/>
                <a:cs typeface="Aharoni" pitchFamily="2" charset="-79"/>
              </a:rPr>
              <a:t>BRIGHTON PIER</a:t>
            </a:r>
            <a:r>
              <a:rPr lang="pl-PL" dirty="0" smtClean="0"/>
              <a:t/>
            </a:r>
            <a:br>
              <a:rPr lang="pl-PL" dirty="0" smtClean="0"/>
            </a:br>
            <a:endParaRPr lang="pl-PL" dirty="0"/>
          </a:p>
        </p:txBody>
      </p:sp>
      <p:pic>
        <p:nvPicPr>
          <p:cNvPr id="4" name="Symbol zastępczy zawartości 3" descr="brighton-pier.jpg"/>
          <p:cNvPicPr>
            <a:picLocks noGrp="1" noChangeAspect="1"/>
          </p:cNvPicPr>
          <p:nvPr>
            <p:ph idx="1"/>
          </p:nvPr>
        </p:nvPicPr>
        <p:blipFill>
          <a:blip r:embed="rId2" cstate="print"/>
          <a:stretch>
            <a:fillRect/>
          </a:stretch>
        </p:blipFill>
        <p:spPr>
          <a:xfrm>
            <a:off x="500034" y="1500174"/>
            <a:ext cx="8001055" cy="492922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8520" y="404664"/>
            <a:ext cx="9145016" cy="4104456"/>
          </a:xfrm>
        </p:spPr>
        <p:txBody>
          <a:bodyPr>
            <a:normAutofit lnSpcReduction="10000"/>
          </a:bodyPr>
          <a:lstStyle/>
          <a:p>
            <a:pPr algn="just">
              <a:buNone/>
            </a:pPr>
            <a:r>
              <a:rPr lang="pl-PL" dirty="0" smtClean="0">
                <a:latin typeface="Berlin Sans FB Demi" pitchFamily="34" charset="0"/>
              </a:rPr>
              <a:t>	</a:t>
            </a:r>
            <a:r>
              <a:rPr lang="en-US" dirty="0" smtClean="0">
                <a:latin typeface="Berlin Sans FB Demi" pitchFamily="34" charset="0"/>
              </a:rPr>
              <a:t>The Brighton Marine Palace and Pier is a pleasure pier in Brighton, England. It is generally known as the Palace Pier for short, but has been informally renamed Brighton Pier since 2000</a:t>
            </a:r>
            <a:r>
              <a:rPr lang="pl-PL" dirty="0" smtClean="0">
                <a:latin typeface="Berlin Sans FB Demi" pitchFamily="34" charset="0"/>
              </a:rPr>
              <a:t>. </a:t>
            </a:r>
            <a:r>
              <a:rPr lang="en-US" dirty="0" smtClean="0">
                <a:latin typeface="Berlin Sans FB Demi" pitchFamily="34" charset="0"/>
              </a:rPr>
              <a:t>Brighton Pier is one of the best family entertainment destinations in Britain. It has all the latest video games, thrill rides and retail shops to ensure that our customers experience the best of seaside entertainment. With three bars, over thirty food kiosks, traditional seaside stalls, two amusement arcades, rides for all the family, a world famous fish &amp; chip restaurant, and even its own radio station.  </a:t>
            </a:r>
            <a:endParaRPr lang="pl-PL" dirty="0" smtClean="0">
              <a:latin typeface="Berlin Sans FB Demi" pitchFamily="34" charset="0"/>
            </a:endParaRPr>
          </a:p>
          <a:p>
            <a:pPr algn="just"/>
            <a:endParaRPr lang="pl-PL" dirty="0">
              <a:latin typeface="Berlin Sans FB Demi" pitchFamily="34" charset="0"/>
            </a:endParaRPr>
          </a:p>
        </p:txBody>
      </p:sp>
      <p:pic>
        <p:nvPicPr>
          <p:cNvPr id="12291" name="Picture 3"/>
          <p:cNvPicPr>
            <a:picLocks noChangeAspect="1" noChangeArrowheads="1"/>
          </p:cNvPicPr>
          <p:nvPr/>
        </p:nvPicPr>
        <p:blipFill>
          <a:blip r:embed="rId2" cstate="print"/>
          <a:srcRect/>
          <a:stretch>
            <a:fillRect/>
          </a:stretch>
        </p:blipFill>
        <p:spPr bwMode="auto">
          <a:xfrm>
            <a:off x="179512" y="4581128"/>
            <a:ext cx="8820472" cy="19442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8520" y="260648"/>
            <a:ext cx="5472608" cy="6597352"/>
          </a:xfrm>
        </p:spPr>
        <p:txBody>
          <a:bodyPr>
            <a:normAutofit/>
          </a:bodyPr>
          <a:lstStyle/>
          <a:p>
            <a:pPr algn="just">
              <a:buNone/>
            </a:pPr>
            <a:r>
              <a:rPr lang="pl-PL" dirty="0" smtClean="0">
                <a:latin typeface="Berlin Sans FB Demi" pitchFamily="34" charset="0"/>
              </a:rPr>
              <a:t>	</a:t>
            </a:r>
            <a:r>
              <a:rPr lang="en-US" dirty="0" smtClean="0">
                <a:latin typeface="Berlin Sans FB Demi" pitchFamily="34" charset="0"/>
              </a:rPr>
              <a:t>Brighton Pier is one of the oldest and most impressive piers in the UK. Brighton's famous landmark has evolved into a destination in its own right – a waterfront theme park with rides, restaurants, arcades and activities. Much of Brighton Pier's original Victorian charm remains intact. You'll find old kiosks, filigree ironwork and even a cannon from the Chair Pier</a:t>
            </a:r>
            <a:r>
              <a:rPr lang="pl-PL" dirty="0" smtClean="0">
                <a:latin typeface="Berlin Sans FB Demi" pitchFamily="34" charset="0"/>
              </a:rPr>
              <a:t>.</a:t>
            </a:r>
            <a:r>
              <a:rPr lang="en-US" dirty="0" smtClean="0">
                <a:latin typeface="Berlin Sans FB Demi" pitchFamily="34" charset="0"/>
              </a:rPr>
              <a:t>Today, Brighton Pier is 1,722 feet of fun! A wonderful combination of traditional British architecture and lively modern entertainment.</a:t>
            </a:r>
            <a:endParaRPr lang="pl-PL" dirty="0" smtClean="0">
              <a:latin typeface="Berlin Sans FB Demi" pitchFamily="34" charset="0"/>
            </a:endParaRPr>
          </a:p>
          <a:p>
            <a:pPr algn="just"/>
            <a:endParaRPr lang="pl-PL" dirty="0" smtClean="0"/>
          </a:p>
        </p:txBody>
      </p:sp>
      <p:pic>
        <p:nvPicPr>
          <p:cNvPr id="11266" name="Picture 2"/>
          <p:cNvPicPr>
            <a:picLocks noChangeAspect="1" noChangeArrowheads="1"/>
          </p:cNvPicPr>
          <p:nvPr/>
        </p:nvPicPr>
        <p:blipFill>
          <a:blip r:embed="rId3" cstate="print"/>
          <a:srcRect/>
          <a:stretch>
            <a:fillRect/>
          </a:stretch>
        </p:blipFill>
        <p:spPr bwMode="auto">
          <a:xfrm>
            <a:off x="5498976" y="908720"/>
            <a:ext cx="3465512" cy="55172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6512" y="3429000"/>
            <a:ext cx="9180512" cy="3600400"/>
          </a:xfrm>
        </p:spPr>
        <p:txBody>
          <a:bodyPr>
            <a:normAutofit/>
          </a:bodyPr>
          <a:lstStyle/>
          <a:p>
            <a:pPr algn="just">
              <a:buNone/>
            </a:pPr>
            <a:r>
              <a:rPr lang="pl-PL" dirty="0" smtClean="0">
                <a:latin typeface="Berlin Sans FB Demi" pitchFamily="34" charset="0"/>
              </a:rPr>
              <a:t>	</a:t>
            </a:r>
            <a:r>
              <a:rPr lang="en-US" dirty="0" smtClean="0">
                <a:latin typeface="Berlin Sans FB Demi" pitchFamily="34" charset="0"/>
              </a:rPr>
              <a:t>The pier features prominently in the 1971 film, </a:t>
            </a:r>
            <a:r>
              <a:rPr lang="en-US" i="1" dirty="0" smtClean="0">
                <a:latin typeface="Berlin Sans FB Demi" pitchFamily="34" charset="0"/>
              </a:rPr>
              <a:t>Carry On at Your Convenience</a:t>
            </a:r>
            <a:r>
              <a:rPr lang="en-US" dirty="0" smtClean="0">
                <a:latin typeface="Berlin Sans FB Demi" pitchFamily="34" charset="0"/>
              </a:rPr>
              <a:t>, and it is frequently shown </a:t>
            </a:r>
            <a:r>
              <a:rPr lang="en-US" dirty="0" err="1" smtClean="0">
                <a:latin typeface="Berlin Sans FB Demi" pitchFamily="34" charset="0"/>
              </a:rPr>
              <a:t>iconically</a:t>
            </a:r>
            <a:r>
              <a:rPr lang="en-US" dirty="0" smtClean="0">
                <a:latin typeface="Berlin Sans FB Demi" pitchFamily="34" charset="0"/>
              </a:rPr>
              <a:t> to "set" film and television features in Brighton. Much earlier on in 1896 the pier was also shown in many silent films. R.W. Paul shot the iconic film, </a:t>
            </a:r>
            <a:r>
              <a:rPr lang="en-US" i="1" dirty="0" smtClean="0">
                <a:latin typeface="Berlin Sans FB Demi" pitchFamily="34" charset="0"/>
              </a:rPr>
              <a:t>On Brighton Beach</a:t>
            </a:r>
            <a:r>
              <a:rPr lang="en-US" dirty="0" smtClean="0">
                <a:latin typeface="Berlin Sans FB Demi" pitchFamily="34" charset="0"/>
              </a:rPr>
              <a:t>. In 2010, the Palace Pier was the setting for part of an episode of </a:t>
            </a:r>
            <a:r>
              <a:rPr lang="en-US" i="1" dirty="0" smtClean="0">
                <a:latin typeface="Berlin Sans FB Demi" pitchFamily="34" charset="0"/>
              </a:rPr>
              <a:t>Midsomer Murders</a:t>
            </a:r>
            <a:r>
              <a:rPr lang="en-US" dirty="0" smtClean="0">
                <a:latin typeface="Berlin Sans FB Demi" pitchFamily="34" charset="0"/>
              </a:rPr>
              <a:t>, "The Sword of Guillaume". The pier also featured heavily in the TV series Sugar Rush</a:t>
            </a:r>
            <a:r>
              <a:rPr lang="pl-PL" dirty="0" smtClean="0">
                <a:latin typeface="Berlin Sans FB Demi" pitchFamily="34" charset="0"/>
              </a:rPr>
              <a:t>.</a:t>
            </a:r>
            <a:endParaRPr lang="pl-PL" dirty="0">
              <a:latin typeface="Berlin Sans FB Demi" pitchFamily="34" charset="0"/>
            </a:endParaRPr>
          </a:p>
        </p:txBody>
      </p:sp>
      <p:pic>
        <p:nvPicPr>
          <p:cNvPr id="13314" name="Picture 2"/>
          <p:cNvPicPr>
            <a:picLocks noChangeAspect="1" noChangeArrowheads="1"/>
          </p:cNvPicPr>
          <p:nvPr/>
        </p:nvPicPr>
        <p:blipFill>
          <a:blip r:embed="rId2" cstate="print"/>
          <a:srcRect/>
          <a:stretch>
            <a:fillRect/>
          </a:stretch>
        </p:blipFill>
        <p:spPr bwMode="auto">
          <a:xfrm>
            <a:off x="179512" y="260648"/>
            <a:ext cx="4107160" cy="308037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499992" y="332656"/>
            <a:ext cx="4513935" cy="30243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blinds(horizontal)">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928670"/>
            <a:ext cx="8229600" cy="1143008"/>
          </a:xfrm>
        </p:spPr>
        <p:txBody>
          <a:bodyPr>
            <a:normAutofit fontScale="90000"/>
          </a:bodyPr>
          <a:lstStyle/>
          <a:p>
            <a:pPr algn="ctr"/>
            <a:r>
              <a:rPr lang="pl-PL" sz="5300" b="1" dirty="0" err="1" smtClean="0">
                <a:latin typeface="Aharoni" pitchFamily="2" charset="-79"/>
                <a:cs typeface="Aharoni" pitchFamily="2" charset="-79"/>
              </a:rPr>
              <a:t>The</a:t>
            </a:r>
            <a:r>
              <a:rPr lang="pl-PL" sz="5300" b="1" dirty="0" smtClean="0">
                <a:latin typeface="Aharoni" pitchFamily="2" charset="-79"/>
                <a:cs typeface="Aharoni" pitchFamily="2" charset="-79"/>
              </a:rPr>
              <a:t> </a:t>
            </a:r>
            <a:r>
              <a:rPr lang="pl-PL" sz="5300" b="1" dirty="0" err="1" smtClean="0">
                <a:latin typeface="Aharoni" pitchFamily="2" charset="-79"/>
                <a:cs typeface="Aharoni" pitchFamily="2" charset="-79"/>
              </a:rPr>
              <a:t>University</a:t>
            </a:r>
            <a:r>
              <a:rPr lang="pl-PL" sz="5300" b="1" dirty="0" smtClean="0">
                <a:latin typeface="Aharoni" pitchFamily="2" charset="-79"/>
                <a:cs typeface="Aharoni" pitchFamily="2" charset="-79"/>
              </a:rPr>
              <a:t> of Oxford</a:t>
            </a:r>
            <a:r>
              <a:rPr lang="pl-PL" dirty="0" smtClean="0"/>
              <a:t/>
            </a:r>
            <a:br>
              <a:rPr lang="pl-PL" dirty="0" smtClean="0"/>
            </a:br>
            <a:endParaRPr lang="pl-PL" dirty="0"/>
          </a:p>
        </p:txBody>
      </p:sp>
      <p:pic>
        <p:nvPicPr>
          <p:cNvPr id="4" name="Symbol zastępczy zawartości 3" descr="oxford-university.jpg"/>
          <p:cNvPicPr>
            <a:picLocks noGrp="1" noChangeAspect="1"/>
          </p:cNvPicPr>
          <p:nvPr>
            <p:ph idx="1"/>
          </p:nvPr>
        </p:nvPicPr>
        <p:blipFill>
          <a:blip r:embed="rId2" cstate="print"/>
          <a:stretch>
            <a:fillRect/>
          </a:stretch>
        </p:blipFill>
        <p:spPr>
          <a:xfrm>
            <a:off x="714348" y="1500174"/>
            <a:ext cx="7715304" cy="478634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332656"/>
            <a:ext cx="5328592" cy="6264696"/>
          </a:xfrm>
        </p:spPr>
        <p:txBody>
          <a:bodyPr>
            <a:normAutofit lnSpcReduction="10000"/>
          </a:bodyPr>
          <a:lstStyle/>
          <a:p>
            <a:pPr>
              <a:buNone/>
            </a:pPr>
            <a:r>
              <a:rPr lang="pl-PL" dirty="0" smtClean="0">
                <a:latin typeface="Berlin Sans FB Demi" pitchFamily="34" charset="0"/>
              </a:rPr>
              <a:t>	</a:t>
            </a:r>
            <a:r>
              <a:rPr lang="en-US" dirty="0" smtClean="0">
                <a:latin typeface="Berlin Sans FB Demi" pitchFamily="34" charset="0"/>
              </a:rPr>
              <a:t>The University of Oxford is the second-oldest surviving university in the world and the oldest in the English-speaking world. Although its exact date of foundation is unclear, there is evidence of teaching as far back as 1096. In the 2011 </a:t>
            </a:r>
            <a:r>
              <a:rPr lang="en-US" i="1" dirty="0" smtClean="0">
                <a:latin typeface="Berlin Sans FB Demi" pitchFamily="34" charset="0"/>
              </a:rPr>
              <a:t>Times Higher Education</a:t>
            </a:r>
            <a:r>
              <a:rPr lang="en-US" dirty="0" smtClean="0">
                <a:latin typeface="Berlin Sans FB Demi" pitchFamily="34" charset="0"/>
              </a:rPr>
              <a:t> World University Rankings, Oxford placed fourth in the world and first in Europe.</a:t>
            </a:r>
            <a:r>
              <a:rPr lang="en-US" baseline="30000" dirty="0" smtClean="0">
                <a:latin typeface="Berlin Sans FB Demi" pitchFamily="34" charset="0"/>
              </a:rPr>
              <a:t> </a:t>
            </a:r>
            <a:r>
              <a:rPr lang="en-US" dirty="0" smtClean="0">
                <a:latin typeface="Berlin Sans FB Demi" pitchFamily="34" charset="0"/>
              </a:rPr>
              <a:t>In the 2011 QS World University Rankings</a:t>
            </a:r>
            <a:r>
              <a:rPr lang="pl-PL" baseline="30000" dirty="0" smtClean="0">
                <a:latin typeface="Berlin Sans FB Demi" pitchFamily="34" charset="0"/>
              </a:rPr>
              <a:t> </a:t>
            </a:r>
            <a:r>
              <a:rPr lang="en-US" dirty="0" smtClean="0">
                <a:latin typeface="Berlin Sans FB Demi" pitchFamily="34" charset="0"/>
              </a:rPr>
              <a:t>Oxford University placed fifth in the world (while Cambridge University came first), rising from sixth in the 2010 rankings.</a:t>
            </a:r>
            <a:endParaRPr lang="pl-PL" dirty="0" smtClean="0">
              <a:latin typeface="Berlin Sans FB Demi" pitchFamily="34" charset="0"/>
            </a:endParaRPr>
          </a:p>
          <a:p>
            <a:endParaRPr lang="pl-PL" dirty="0"/>
          </a:p>
        </p:txBody>
      </p:sp>
      <p:pic>
        <p:nvPicPr>
          <p:cNvPr id="14338" name="Picture 2"/>
          <p:cNvPicPr>
            <a:picLocks noChangeAspect="1" noChangeArrowheads="1"/>
          </p:cNvPicPr>
          <p:nvPr/>
        </p:nvPicPr>
        <p:blipFill>
          <a:blip r:embed="rId2" cstate="print"/>
          <a:srcRect/>
          <a:stretch>
            <a:fillRect/>
          </a:stretch>
        </p:blipFill>
        <p:spPr bwMode="auto">
          <a:xfrm>
            <a:off x="5364088" y="1268760"/>
            <a:ext cx="3572185" cy="42484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4016" y="188640"/>
            <a:ext cx="8892480" cy="3456384"/>
          </a:xfrm>
        </p:spPr>
        <p:txBody>
          <a:bodyPr>
            <a:noAutofit/>
          </a:bodyPr>
          <a:lstStyle/>
          <a:p>
            <a:pPr>
              <a:buNone/>
            </a:pPr>
            <a:r>
              <a:rPr lang="pl-PL" dirty="0" smtClean="0">
                <a:latin typeface="Berlin Sans FB Demi" pitchFamily="34" charset="0"/>
              </a:rPr>
              <a:t>	</a:t>
            </a:r>
            <a:r>
              <a:rPr lang="en-US" dirty="0" smtClean="0">
                <a:latin typeface="Berlin Sans FB Demi" pitchFamily="34" charset="0"/>
              </a:rPr>
              <a:t>Oxford has 102 libraries,</a:t>
            </a:r>
            <a:r>
              <a:rPr lang="en-US" baseline="30000" dirty="0" smtClean="0">
                <a:latin typeface="Berlin Sans FB Demi" pitchFamily="34" charset="0"/>
              </a:rPr>
              <a:t> </a:t>
            </a:r>
            <a:r>
              <a:rPr lang="en-US" dirty="0" smtClean="0">
                <a:latin typeface="Berlin Sans FB Demi" pitchFamily="34" charset="0"/>
              </a:rPr>
              <a:t>of which 30</a:t>
            </a:r>
            <a:r>
              <a:rPr lang="en-US" baseline="30000" dirty="0" smtClean="0">
                <a:latin typeface="Berlin Sans FB Demi" pitchFamily="34" charset="0"/>
              </a:rPr>
              <a:t> </a:t>
            </a:r>
            <a:r>
              <a:rPr lang="en-US" dirty="0" smtClean="0">
                <a:latin typeface="Berlin Sans FB Demi" pitchFamily="34" charset="0"/>
              </a:rPr>
              <a:t>belong to the Bodleian Library group, Oxford's central research library.  Almost all of Oxford's libraries share a common catalogue, the Oxford Libraries Information System,</a:t>
            </a:r>
            <a:r>
              <a:rPr lang="en-US" baseline="30000" dirty="0" smtClean="0">
                <a:latin typeface="Berlin Sans FB Demi" pitchFamily="34" charset="0"/>
              </a:rPr>
              <a:t> </a:t>
            </a:r>
            <a:r>
              <a:rPr lang="en-US" dirty="0" smtClean="0">
                <a:latin typeface="Berlin Sans FB Demi" pitchFamily="34" charset="0"/>
              </a:rPr>
              <a:t>though with such a huge collection, this is an ongoing task.</a:t>
            </a:r>
            <a:r>
              <a:rPr lang="en-US" baseline="30000" dirty="0" smtClean="0">
                <a:latin typeface="Berlin Sans FB Demi" pitchFamily="34" charset="0"/>
              </a:rPr>
              <a:t> </a:t>
            </a:r>
            <a:r>
              <a:rPr lang="en-US" dirty="0" smtClean="0">
                <a:latin typeface="Berlin Sans FB Demi" pitchFamily="34" charset="0"/>
              </a:rPr>
              <a:t>Oxford University Library Services, the head of which is </a:t>
            </a:r>
            <a:r>
              <a:rPr lang="en-US" dirty="0" err="1" smtClean="0">
                <a:latin typeface="Berlin Sans FB Demi" pitchFamily="34" charset="0"/>
              </a:rPr>
              <a:t>Bodley’s</a:t>
            </a:r>
            <a:r>
              <a:rPr lang="en-US" dirty="0" smtClean="0">
                <a:latin typeface="Berlin Sans FB Demi" pitchFamily="34" charset="0"/>
              </a:rPr>
              <a:t> Librarian, is the governing administrative body responsible for libraries in Oxford. </a:t>
            </a:r>
            <a:endParaRPr lang="pl-PL" dirty="0" smtClean="0">
              <a:latin typeface="Berlin Sans FB Demi" pitchFamily="34" charset="0"/>
            </a:endParaRPr>
          </a:p>
        </p:txBody>
      </p:sp>
      <p:pic>
        <p:nvPicPr>
          <p:cNvPr id="15362" name="Picture 2"/>
          <p:cNvPicPr>
            <a:picLocks noChangeAspect="1" noChangeArrowheads="1"/>
          </p:cNvPicPr>
          <p:nvPr/>
        </p:nvPicPr>
        <p:blipFill>
          <a:blip r:embed="rId2" cstate="print"/>
          <a:srcRect/>
          <a:stretch>
            <a:fillRect/>
          </a:stretch>
        </p:blipFill>
        <p:spPr bwMode="auto">
          <a:xfrm>
            <a:off x="3923928" y="3573016"/>
            <a:ext cx="4920547" cy="2952328"/>
          </a:xfrm>
          <a:prstGeom prst="rect">
            <a:avLst/>
          </a:prstGeom>
          <a:noFill/>
          <a:ln w="9525">
            <a:noFill/>
            <a:miter lim="800000"/>
            <a:headEnd/>
            <a:tailEnd/>
          </a:ln>
        </p:spPr>
      </p:pic>
      <p:sp>
        <p:nvSpPr>
          <p:cNvPr id="5" name="pole tekstowe 4"/>
          <p:cNvSpPr txBox="1"/>
          <p:nvPr/>
        </p:nvSpPr>
        <p:spPr>
          <a:xfrm>
            <a:off x="107504" y="3501008"/>
            <a:ext cx="3888432" cy="2893100"/>
          </a:xfrm>
          <a:prstGeom prst="rect">
            <a:avLst/>
          </a:prstGeom>
          <a:noFill/>
        </p:spPr>
        <p:txBody>
          <a:bodyPr wrap="square" rtlCol="0">
            <a:spAutoFit/>
          </a:bodyPr>
          <a:lstStyle/>
          <a:p>
            <a:r>
              <a:rPr lang="en-US" sz="2600" dirty="0" smtClean="0">
                <a:latin typeface="Berlin Sans FB Demi" pitchFamily="34" charset="0"/>
              </a:rPr>
              <a:t>The list of Polish associated with Oxford includes </a:t>
            </a:r>
            <a:r>
              <a:rPr lang="en-US" sz="2600" dirty="0" err="1" smtClean="0">
                <a:latin typeface="Berlin Sans FB Demi" pitchFamily="34" charset="0"/>
              </a:rPr>
              <a:t>Radosław</a:t>
            </a:r>
            <a:r>
              <a:rPr lang="en-US" sz="2600" dirty="0" smtClean="0">
                <a:latin typeface="Berlin Sans FB Demi" pitchFamily="34" charset="0"/>
              </a:rPr>
              <a:t> </a:t>
            </a:r>
            <a:r>
              <a:rPr lang="en-US" sz="2600" dirty="0" err="1" smtClean="0">
                <a:latin typeface="Berlin Sans FB Demi" pitchFamily="34" charset="0"/>
              </a:rPr>
              <a:t>Sikorski</a:t>
            </a:r>
            <a:r>
              <a:rPr lang="en-US" sz="2600" dirty="0" smtClean="0">
                <a:latin typeface="Berlin Sans FB Demi" pitchFamily="34" charset="0"/>
              </a:rPr>
              <a:t>, Maria </a:t>
            </a:r>
            <a:r>
              <a:rPr lang="en-US" sz="2600" dirty="0" err="1" smtClean="0">
                <a:latin typeface="Berlin Sans FB Demi" pitchFamily="34" charset="0"/>
              </a:rPr>
              <a:t>Antonina</a:t>
            </a:r>
            <a:r>
              <a:rPr lang="en-US" sz="2600" dirty="0" smtClean="0">
                <a:latin typeface="Berlin Sans FB Demi" pitchFamily="34" charset="0"/>
              </a:rPr>
              <a:t> </a:t>
            </a:r>
            <a:r>
              <a:rPr lang="en-US" sz="2600" dirty="0" err="1" smtClean="0">
                <a:latin typeface="Berlin Sans FB Demi" pitchFamily="34" charset="0"/>
              </a:rPr>
              <a:t>Czaplicka</a:t>
            </a:r>
            <a:r>
              <a:rPr lang="en-US" sz="2600" dirty="0" smtClean="0">
                <a:latin typeface="Berlin Sans FB Demi" pitchFamily="34" charset="0"/>
              </a:rPr>
              <a:t>, </a:t>
            </a:r>
            <a:r>
              <a:rPr lang="en-US" sz="2600" dirty="0" err="1" smtClean="0">
                <a:latin typeface="Berlin Sans FB Demi" pitchFamily="34" charset="0"/>
              </a:rPr>
              <a:t>Maciej</a:t>
            </a:r>
            <a:r>
              <a:rPr lang="en-US" sz="2600" dirty="0" smtClean="0">
                <a:latin typeface="Berlin Sans FB Demi" pitchFamily="34" charset="0"/>
              </a:rPr>
              <a:t> </a:t>
            </a:r>
            <a:r>
              <a:rPr lang="en-US" sz="2600" dirty="0" err="1" smtClean="0">
                <a:latin typeface="Berlin Sans FB Demi" pitchFamily="34" charset="0"/>
              </a:rPr>
              <a:t>Giertych</a:t>
            </a:r>
            <a:r>
              <a:rPr lang="en-US" sz="2600" dirty="0" smtClean="0">
                <a:latin typeface="Berlin Sans FB Demi" pitchFamily="34" charset="0"/>
              </a:rPr>
              <a:t>, </a:t>
            </a:r>
            <a:r>
              <a:rPr lang="en-US" sz="2600" dirty="0" err="1" smtClean="0">
                <a:latin typeface="Berlin Sans FB Demi" pitchFamily="34" charset="0"/>
              </a:rPr>
              <a:t>Urszula</a:t>
            </a:r>
            <a:r>
              <a:rPr lang="en-US" sz="2600" dirty="0" smtClean="0">
                <a:latin typeface="Berlin Sans FB Demi" pitchFamily="34" charset="0"/>
              </a:rPr>
              <a:t> </a:t>
            </a:r>
            <a:r>
              <a:rPr lang="en-US" sz="2600" dirty="0" err="1" smtClean="0">
                <a:latin typeface="Berlin Sans FB Demi" pitchFamily="34" charset="0"/>
              </a:rPr>
              <a:t>Gacek</a:t>
            </a:r>
            <a:r>
              <a:rPr lang="en-US" sz="2600" dirty="0" smtClean="0">
                <a:latin typeface="Berlin Sans FB Demi" pitchFamily="34" charset="0"/>
              </a:rPr>
              <a:t> and Adam </a:t>
            </a:r>
            <a:r>
              <a:rPr lang="en-US" sz="2600" dirty="0" err="1" smtClean="0">
                <a:latin typeface="Berlin Sans FB Demi" pitchFamily="34" charset="0"/>
              </a:rPr>
              <a:t>Zamoyski</a:t>
            </a:r>
            <a:r>
              <a:rPr lang="pl-PL" sz="2600" dirty="0" smtClean="0">
                <a:latin typeface="Berlin Sans FB Demi" pitchFamily="34" charset="0"/>
              </a:rPr>
              <a:t>.</a:t>
            </a:r>
            <a:endParaRPr lang="pl-PL" sz="2600" dirty="0">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strVal val="#ppt_w*0.70"/>
                                          </p:val>
                                        </p:tav>
                                        <p:tav tm="100000">
                                          <p:val>
                                            <p:strVal val="#ppt_w"/>
                                          </p:val>
                                        </p:tav>
                                      </p:tavLst>
                                    </p:anim>
                                    <p:anim calcmode="lin" valueType="num">
                                      <p:cBhvr>
                                        <p:cTn id="8" dur="1000" fill="hold"/>
                                        <p:tgtEl>
                                          <p:spTgt spid="15362"/>
                                        </p:tgtEl>
                                        <p:attrNameLst>
                                          <p:attrName>ppt_h</p:attrName>
                                        </p:attrNameLst>
                                      </p:cBhvr>
                                      <p:tavLst>
                                        <p:tav tm="0">
                                          <p:val>
                                            <p:strVal val="#ppt_h"/>
                                          </p:val>
                                        </p:tav>
                                        <p:tav tm="100000">
                                          <p:val>
                                            <p:strVal val="#ppt_h"/>
                                          </p:val>
                                        </p:tav>
                                      </p:tavLst>
                                    </p:anim>
                                    <p:animEffect transition="in" filter="fade">
                                      <p:cBhvr>
                                        <p:cTn id="9" dur="10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3602360"/>
            <a:ext cx="8568952" cy="3211016"/>
          </a:xfrm>
        </p:spPr>
        <p:txBody>
          <a:bodyPr>
            <a:normAutofit lnSpcReduction="10000"/>
          </a:bodyPr>
          <a:lstStyle/>
          <a:p>
            <a:pPr>
              <a:buNone/>
            </a:pPr>
            <a:r>
              <a:rPr lang="pl-PL" dirty="0" smtClean="0">
                <a:latin typeface="Berlin Sans FB Demi" pitchFamily="34" charset="0"/>
              </a:rPr>
              <a:t>	</a:t>
            </a:r>
            <a:r>
              <a:rPr lang="en-US" dirty="0" smtClean="0">
                <a:latin typeface="Berlin Sans FB Demi" pitchFamily="34" charset="0"/>
              </a:rPr>
              <a:t>Oxford maintains a number of museums and galleries in addition to its libraries. The Ashmolean Museum, founded in 1683, is the oldest museum in the UK, and the oldest university museum in the world.</a:t>
            </a:r>
            <a:r>
              <a:rPr lang="en-US" baseline="30000" dirty="0" smtClean="0">
                <a:latin typeface="Berlin Sans FB Demi" pitchFamily="34" charset="0"/>
              </a:rPr>
              <a:t> </a:t>
            </a:r>
            <a:r>
              <a:rPr lang="en-US" dirty="0" smtClean="0">
                <a:latin typeface="Berlin Sans FB Demi" pitchFamily="34" charset="0"/>
              </a:rPr>
              <a:t>It holds significant collections of art and archaeology, including works by Michelangelo, Leonardo </a:t>
            </a:r>
            <a:r>
              <a:rPr lang="en-US" dirty="0" err="1" smtClean="0">
                <a:latin typeface="Berlin Sans FB Demi" pitchFamily="34" charset="0"/>
              </a:rPr>
              <a:t>da</a:t>
            </a:r>
            <a:r>
              <a:rPr lang="en-US" dirty="0" smtClean="0">
                <a:latin typeface="Berlin Sans FB Demi" pitchFamily="34" charset="0"/>
              </a:rPr>
              <a:t> Vinci, Turner, and Picasso, as well as treasures such as the Scorpion Macehead, the Parian Marble and the Alfred Jewel. </a:t>
            </a:r>
            <a:endParaRPr lang="pl-PL" dirty="0" smtClean="0">
              <a:latin typeface="Berlin Sans FB Demi" pitchFamily="34" charset="0"/>
            </a:endParaRPr>
          </a:p>
          <a:p>
            <a:endParaRPr lang="pl-PL" dirty="0">
              <a:latin typeface="Berlin Sans FB Demi" pitchFamily="34" charset="0"/>
            </a:endParaRPr>
          </a:p>
        </p:txBody>
      </p:sp>
      <p:pic>
        <p:nvPicPr>
          <p:cNvPr id="16386" name="Picture 2"/>
          <p:cNvPicPr>
            <a:picLocks noChangeAspect="1" noChangeArrowheads="1"/>
          </p:cNvPicPr>
          <p:nvPr/>
        </p:nvPicPr>
        <p:blipFill>
          <a:blip r:embed="rId2" cstate="print"/>
          <a:srcRect/>
          <a:stretch>
            <a:fillRect/>
          </a:stretch>
        </p:blipFill>
        <p:spPr bwMode="auto">
          <a:xfrm>
            <a:off x="1835696" y="332656"/>
            <a:ext cx="5547616" cy="3096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strVal val="#ppt_w*0.70"/>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animEffect transition="in" filter="fade">
                                      <p:cBhvr>
                                        <p:cTn id="9" dur="10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96" y="116632"/>
            <a:ext cx="5904656" cy="3024336"/>
          </a:xfrm>
        </p:spPr>
        <p:txBody>
          <a:bodyPr>
            <a:normAutofit/>
          </a:bodyPr>
          <a:lstStyle/>
          <a:p>
            <a:pPr>
              <a:buNone/>
            </a:pPr>
            <a:r>
              <a:rPr lang="pl-PL" dirty="0" smtClean="0">
                <a:latin typeface="Berlin Sans FB Demi" pitchFamily="34" charset="0"/>
              </a:rPr>
              <a:t>	</a:t>
            </a:r>
            <a:r>
              <a:rPr lang="en-US" sz="2400" dirty="0" smtClean="0">
                <a:latin typeface="Berlin Sans FB Demi" pitchFamily="34" charset="0"/>
              </a:rPr>
              <a:t>There are many notable </a:t>
            </a:r>
            <a:r>
              <a:rPr lang="en-US" sz="2400" dirty="0" err="1" smtClean="0">
                <a:latin typeface="Berlin Sans FB Demi" pitchFamily="34" charset="0"/>
              </a:rPr>
              <a:t>Oxonians</a:t>
            </a:r>
            <a:r>
              <a:rPr lang="en-US" sz="2400" dirty="0" smtClean="0">
                <a:latin typeface="Berlin Sans FB Demi" pitchFamily="34" charset="0"/>
              </a:rPr>
              <a:t>. Twenty-six British prime ministers have attended Oxford Harold Wilson,  Margaret Thatcher, Tony Blair</a:t>
            </a:r>
            <a:r>
              <a:rPr lang="pl-PL" sz="2400" baseline="30000" dirty="0" smtClean="0">
                <a:latin typeface="Berlin Sans FB Demi" pitchFamily="34" charset="0"/>
              </a:rPr>
              <a:t> </a:t>
            </a:r>
            <a:r>
              <a:rPr lang="en-US" sz="2400" dirty="0" smtClean="0">
                <a:latin typeface="Berlin Sans FB Demi" pitchFamily="34" charset="0"/>
              </a:rPr>
              <a:t>and most recently David Cameron. At least thirty other international leaders have been educated at Oxford. </a:t>
            </a:r>
            <a:endParaRPr lang="pl-PL" sz="2400" dirty="0" smtClean="0">
              <a:latin typeface="Berlin Sans FB Demi" pitchFamily="34" charset="0"/>
            </a:endParaRPr>
          </a:p>
          <a:p>
            <a:endParaRPr lang="pl-PL" dirty="0"/>
          </a:p>
        </p:txBody>
      </p:sp>
      <p:pic>
        <p:nvPicPr>
          <p:cNvPr id="17410" name="Picture 2"/>
          <p:cNvPicPr>
            <a:picLocks noChangeAspect="1" noChangeArrowheads="1"/>
          </p:cNvPicPr>
          <p:nvPr/>
        </p:nvPicPr>
        <p:blipFill>
          <a:blip r:embed="rId2" cstate="print"/>
          <a:srcRect/>
          <a:stretch>
            <a:fillRect/>
          </a:stretch>
        </p:blipFill>
        <p:spPr bwMode="auto">
          <a:xfrm>
            <a:off x="6012160" y="620688"/>
            <a:ext cx="2292846" cy="2292846"/>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6016010" y="3645024"/>
            <a:ext cx="2288996" cy="2304256"/>
          </a:xfrm>
          <a:prstGeom prst="rect">
            <a:avLst/>
          </a:prstGeom>
          <a:noFill/>
          <a:ln w="9525">
            <a:noFill/>
            <a:miter lim="800000"/>
            <a:headEnd/>
            <a:tailEnd/>
          </a:ln>
        </p:spPr>
      </p:pic>
      <p:sp>
        <p:nvSpPr>
          <p:cNvPr id="6" name="pole tekstowe 5"/>
          <p:cNvSpPr txBox="1"/>
          <p:nvPr/>
        </p:nvSpPr>
        <p:spPr>
          <a:xfrm>
            <a:off x="6516216" y="2996952"/>
            <a:ext cx="1512168" cy="369332"/>
          </a:xfrm>
          <a:prstGeom prst="rect">
            <a:avLst/>
          </a:prstGeom>
          <a:noFill/>
        </p:spPr>
        <p:txBody>
          <a:bodyPr wrap="square" rtlCol="0">
            <a:spAutoFit/>
          </a:bodyPr>
          <a:lstStyle/>
          <a:p>
            <a:r>
              <a:rPr lang="en-US" b="1" i="1" dirty="0" smtClean="0">
                <a:latin typeface="Berlin Sans FB Demi" pitchFamily="34" charset="0"/>
              </a:rPr>
              <a:t>Tony Blair</a:t>
            </a:r>
            <a:r>
              <a:rPr lang="pl-PL" b="1" i="1" baseline="30000" dirty="0" smtClean="0">
                <a:latin typeface="Berlin Sans FB Demi" pitchFamily="34" charset="0"/>
              </a:rPr>
              <a:t> </a:t>
            </a:r>
            <a:endParaRPr lang="pl-PL" b="1" i="1" dirty="0"/>
          </a:p>
        </p:txBody>
      </p:sp>
      <p:sp>
        <p:nvSpPr>
          <p:cNvPr id="7" name="pole tekstowe 6"/>
          <p:cNvSpPr txBox="1"/>
          <p:nvPr/>
        </p:nvSpPr>
        <p:spPr>
          <a:xfrm>
            <a:off x="6156176" y="6084004"/>
            <a:ext cx="2232248" cy="369332"/>
          </a:xfrm>
          <a:prstGeom prst="rect">
            <a:avLst/>
          </a:prstGeom>
          <a:noFill/>
        </p:spPr>
        <p:txBody>
          <a:bodyPr wrap="square" rtlCol="0">
            <a:spAutoFit/>
          </a:bodyPr>
          <a:lstStyle/>
          <a:p>
            <a:r>
              <a:rPr lang="en-US" b="1" i="1" dirty="0" smtClean="0">
                <a:latin typeface="Berlin Sans FB Demi" pitchFamily="34" charset="0"/>
              </a:rPr>
              <a:t>Margaret Thatcher</a:t>
            </a:r>
            <a:endParaRPr lang="pl-PL" b="1" i="1" dirty="0"/>
          </a:p>
        </p:txBody>
      </p:sp>
      <p:sp>
        <p:nvSpPr>
          <p:cNvPr id="8" name="pole tekstowe 7"/>
          <p:cNvSpPr txBox="1"/>
          <p:nvPr/>
        </p:nvSpPr>
        <p:spPr>
          <a:xfrm>
            <a:off x="323528" y="2852936"/>
            <a:ext cx="5688632" cy="3785652"/>
          </a:xfrm>
          <a:prstGeom prst="rect">
            <a:avLst/>
          </a:prstGeom>
          <a:noFill/>
        </p:spPr>
        <p:txBody>
          <a:bodyPr wrap="square" rtlCol="0">
            <a:spAutoFit/>
          </a:bodyPr>
          <a:lstStyle/>
          <a:p>
            <a:r>
              <a:rPr lang="en-US" sz="2400" dirty="0" smtClean="0">
                <a:latin typeface="Berlin Sans FB Demi" pitchFamily="34" charset="0"/>
              </a:rPr>
              <a:t>The long list of writers associated with Oxford includes Samuel Johnson, Oscar Wilde, C. S. Lewis, J. R. R. Tolkien, Graham Greene</a:t>
            </a:r>
            <a:r>
              <a:rPr lang="pl-PL" sz="2400" baseline="30000" dirty="0" smtClean="0">
                <a:latin typeface="Berlin Sans FB Demi" pitchFamily="34" charset="0"/>
              </a:rPr>
              <a:t> </a:t>
            </a:r>
            <a:r>
              <a:rPr lang="en-US" sz="2400" dirty="0" smtClean="0">
                <a:latin typeface="Berlin Sans FB Demi" pitchFamily="34" charset="0"/>
              </a:rPr>
              <a:t> and Phillip Pullman. Actors Hugh Grant, Kate </a:t>
            </a:r>
            <a:r>
              <a:rPr lang="en-US" sz="2400" dirty="0" err="1" smtClean="0">
                <a:latin typeface="Berlin Sans FB Demi" pitchFamily="34" charset="0"/>
              </a:rPr>
              <a:t>Beckinsale</a:t>
            </a:r>
            <a:r>
              <a:rPr lang="en-US" sz="2400" dirty="0" smtClean="0">
                <a:latin typeface="Berlin Sans FB Demi" pitchFamily="34" charset="0"/>
              </a:rPr>
              <a:t>,</a:t>
            </a:r>
            <a:r>
              <a:rPr lang="en-US" sz="2400" baseline="30000" dirty="0" smtClean="0">
                <a:latin typeface="Berlin Sans FB Demi" pitchFamily="34" charset="0"/>
              </a:rPr>
              <a:t> </a:t>
            </a:r>
            <a:r>
              <a:rPr lang="en-US" sz="2400" dirty="0" smtClean="0">
                <a:latin typeface="Berlin Sans FB Demi" pitchFamily="34" charset="0"/>
              </a:rPr>
              <a:t>Dudley Moore,</a:t>
            </a:r>
            <a:r>
              <a:rPr lang="en-US" sz="2400" baseline="30000" dirty="0" smtClean="0">
                <a:latin typeface="Berlin Sans FB Demi" pitchFamily="34" charset="0"/>
              </a:rPr>
              <a:t> </a:t>
            </a:r>
            <a:r>
              <a:rPr lang="en-US" sz="2400" dirty="0" smtClean="0">
                <a:latin typeface="Berlin Sans FB Demi" pitchFamily="34" charset="0"/>
              </a:rPr>
              <a:t>Michael Palin and Terry Jones</a:t>
            </a:r>
            <a:r>
              <a:rPr lang="pl-PL" sz="2400" baseline="30000" dirty="0" smtClean="0">
                <a:latin typeface="Berlin Sans FB Demi" pitchFamily="34" charset="0"/>
              </a:rPr>
              <a:t> </a:t>
            </a:r>
            <a:r>
              <a:rPr lang="en-US" sz="2400" dirty="0" smtClean="0">
                <a:latin typeface="Berlin Sans FB Demi" pitchFamily="34" charset="0"/>
              </a:rPr>
              <a:t>were undergraduates at the University, as were Oscar-winner </a:t>
            </a:r>
            <a:r>
              <a:rPr lang="en-US" sz="2400" dirty="0" err="1" smtClean="0">
                <a:latin typeface="Berlin Sans FB Demi" pitchFamily="34" charset="0"/>
              </a:rPr>
              <a:t>Florian</a:t>
            </a:r>
            <a:r>
              <a:rPr lang="en-US" sz="2400" dirty="0" smtClean="0">
                <a:latin typeface="Berlin Sans FB Demi" pitchFamily="34" charset="0"/>
              </a:rPr>
              <a:t> </a:t>
            </a:r>
            <a:r>
              <a:rPr lang="en-US" sz="2400" dirty="0" err="1" smtClean="0">
                <a:latin typeface="Berlin Sans FB Demi" pitchFamily="34" charset="0"/>
              </a:rPr>
              <a:t>Henckel</a:t>
            </a:r>
            <a:r>
              <a:rPr lang="en-US" sz="2400" dirty="0" smtClean="0">
                <a:latin typeface="Berlin Sans FB Demi" pitchFamily="34" charset="0"/>
              </a:rPr>
              <a:t> von </a:t>
            </a:r>
            <a:r>
              <a:rPr lang="en-US" sz="2400" dirty="0" err="1" smtClean="0">
                <a:latin typeface="Berlin Sans FB Demi" pitchFamily="34" charset="0"/>
              </a:rPr>
              <a:t>Donnersmarck</a:t>
            </a:r>
            <a:r>
              <a:rPr lang="pl-PL" sz="2400" baseline="30000" dirty="0" smtClean="0">
                <a:latin typeface="Berlin Sans FB Demi" pitchFamily="34" charset="0"/>
              </a:rPr>
              <a:t> </a:t>
            </a:r>
            <a:r>
              <a:rPr lang="en-US" sz="2400" dirty="0" smtClean="0">
                <a:latin typeface="Berlin Sans FB Demi" pitchFamily="34" charset="0"/>
              </a:rPr>
              <a:t>and film-makers Ken Loach</a:t>
            </a:r>
            <a:r>
              <a:rPr lang="pl-PL" sz="2400" baseline="30000" dirty="0" smtClean="0">
                <a:latin typeface="Berlin Sans FB Demi" pitchFamily="34" charset="0"/>
              </a:rPr>
              <a:t> </a:t>
            </a:r>
            <a:r>
              <a:rPr lang="en-US" sz="2400" dirty="0" smtClean="0">
                <a:latin typeface="Berlin Sans FB Demi" pitchFamily="34" charset="0"/>
              </a:rPr>
              <a:t>and Richard Curtis. </a:t>
            </a:r>
            <a:endParaRPr lang="pl-P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p:cTn id="12" dur="1000" fill="hold"/>
                                        <p:tgtEl>
                                          <p:spTgt spid="17410"/>
                                        </p:tgtEl>
                                        <p:attrNameLst>
                                          <p:attrName>ppt_w</p:attrName>
                                        </p:attrNameLst>
                                      </p:cBhvr>
                                      <p:tavLst>
                                        <p:tav tm="0">
                                          <p:val>
                                            <p:strVal val="#ppt_w*0.70"/>
                                          </p:val>
                                        </p:tav>
                                        <p:tav tm="100000">
                                          <p:val>
                                            <p:strVal val="#ppt_w"/>
                                          </p:val>
                                        </p:tav>
                                      </p:tavLst>
                                    </p:anim>
                                    <p:anim calcmode="lin" valueType="num">
                                      <p:cBhvr>
                                        <p:cTn id="13" dur="1000" fill="hold"/>
                                        <p:tgtEl>
                                          <p:spTgt spid="17410"/>
                                        </p:tgtEl>
                                        <p:attrNameLst>
                                          <p:attrName>ppt_h</p:attrName>
                                        </p:attrNameLst>
                                      </p:cBhvr>
                                      <p:tavLst>
                                        <p:tav tm="0">
                                          <p:val>
                                            <p:strVal val="#ppt_h"/>
                                          </p:val>
                                        </p:tav>
                                        <p:tav tm="100000">
                                          <p:val>
                                            <p:strVal val="#ppt_h"/>
                                          </p:val>
                                        </p:tav>
                                      </p:tavLst>
                                    </p:anim>
                                    <p:animEffect transition="in" filter="fade">
                                      <p:cBhvr>
                                        <p:cTn id="14" dur="1000"/>
                                        <p:tgtEl>
                                          <p:spTgt spid="174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7411"/>
                                        </p:tgtEl>
                                        <p:attrNameLst>
                                          <p:attrName>style.visibility</p:attrName>
                                        </p:attrNameLst>
                                      </p:cBhvr>
                                      <p:to>
                                        <p:strVal val="visible"/>
                                      </p:to>
                                    </p:set>
                                    <p:anim calcmode="lin" valueType="num">
                                      <p:cBhvr>
                                        <p:cTn id="26" dur="1000" fill="hold"/>
                                        <p:tgtEl>
                                          <p:spTgt spid="17411"/>
                                        </p:tgtEl>
                                        <p:attrNameLst>
                                          <p:attrName>ppt_w</p:attrName>
                                        </p:attrNameLst>
                                      </p:cBhvr>
                                      <p:tavLst>
                                        <p:tav tm="0">
                                          <p:val>
                                            <p:strVal val="#ppt_w*0.70"/>
                                          </p:val>
                                        </p:tav>
                                        <p:tav tm="100000">
                                          <p:val>
                                            <p:strVal val="#ppt_w"/>
                                          </p:val>
                                        </p:tav>
                                      </p:tavLst>
                                    </p:anim>
                                    <p:anim calcmode="lin" valueType="num">
                                      <p:cBhvr>
                                        <p:cTn id="27" dur="1000" fill="hold"/>
                                        <p:tgtEl>
                                          <p:spTgt spid="17411"/>
                                        </p:tgtEl>
                                        <p:attrNameLst>
                                          <p:attrName>ppt_h</p:attrName>
                                        </p:attrNameLst>
                                      </p:cBhvr>
                                      <p:tavLst>
                                        <p:tav tm="0">
                                          <p:val>
                                            <p:strVal val="#ppt_h"/>
                                          </p:val>
                                        </p:tav>
                                        <p:tav tm="100000">
                                          <p:val>
                                            <p:strVal val="#ppt_h"/>
                                          </p:val>
                                        </p:tav>
                                      </p:tavLst>
                                    </p:anim>
                                    <p:animEffect transition="in" filter="fade">
                                      <p:cBhvr>
                                        <p:cTn id="28" dur="1000"/>
                                        <p:tgtEl>
                                          <p:spTgt spid="17411"/>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85728"/>
            <a:ext cx="8229600" cy="1561360"/>
          </a:xfrm>
        </p:spPr>
        <p:txBody>
          <a:bodyPr>
            <a:normAutofit fontScale="90000"/>
          </a:bodyPr>
          <a:lstStyle/>
          <a:p>
            <a:r>
              <a:rPr lang="pl-PL" dirty="0" smtClean="0"/>
              <a:t/>
            </a:r>
            <a:br>
              <a:rPr lang="pl-PL" dirty="0" smtClean="0"/>
            </a:br>
            <a:endParaRPr lang="pl-PL" dirty="0"/>
          </a:p>
        </p:txBody>
      </p:sp>
      <p:pic>
        <p:nvPicPr>
          <p:cNvPr id="7" name="Symbol zastępczy zawartości 6" descr="Roman_Baths_in_Bath_Spa,_England_-_July_2006.jpg"/>
          <p:cNvPicPr>
            <a:picLocks noGrp="1" noChangeAspect="1"/>
          </p:cNvPicPr>
          <p:nvPr>
            <p:ph idx="1"/>
          </p:nvPr>
        </p:nvPicPr>
        <p:blipFill>
          <a:blip r:embed="rId2" cstate="print"/>
          <a:stretch>
            <a:fillRect/>
          </a:stretch>
        </p:blipFill>
        <p:spPr>
          <a:xfrm>
            <a:off x="1714480" y="1428736"/>
            <a:ext cx="5671897" cy="4936572"/>
          </a:xfrm>
          <a:prstGeom prst="rect">
            <a:avLst/>
          </a:prstGeom>
          <a:ln>
            <a:noFill/>
          </a:ln>
          <a:effectLst>
            <a:softEdge rad="112500"/>
          </a:effectLst>
        </p:spPr>
      </p:pic>
      <p:sp>
        <p:nvSpPr>
          <p:cNvPr id="4" name="pole tekstowe 3"/>
          <p:cNvSpPr txBox="1"/>
          <p:nvPr/>
        </p:nvSpPr>
        <p:spPr>
          <a:xfrm>
            <a:off x="214282" y="357166"/>
            <a:ext cx="8358246" cy="830997"/>
          </a:xfrm>
          <a:prstGeom prst="rect">
            <a:avLst/>
          </a:prstGeom>
          <a:noFill/>
        </p:spPr>
        <p:txBody>
          <a:bodyPr wrap="square" rtlCol="0">
            <a:spAutoFit/>
          </a:bodyPr>
          <a:lstStyle/>
          <a:p>
            <a:pPr algn="ctr"/>
            <a:r>
              <a:rPr lang="pl-PL" sz="4800" b="1" dirty="0" err="1" smtClean="0">
                <a:solidFill>
                  <a:schemeClr val="bg2">
                    <a:lumMod val="25000"/>
                  </a:schemeClr>
                </a:solidFill>
                <a:latin typeface="Aharoni" pitchFamily="2" charset="-79"/>
                <a:cs typeface="Aharoni" pitchFamily="2" charset="-79"/>
              </a:rPr>
              <a:t>The</a:t>
            </a:r>
            <a:r>
              <a:rPr lang="pl-PL" sz="4800" b="1" dirty="0" smtClean="0">
                <a:solidFill>
                  <a:schemeClr val="bg2">
                    <a:lumMod val="25000"/>
                  </a:schemeClr>
                </a:solidFill>
                <a:latin typeface="Aharoni" pitchFamily="2" charset="-79"/>
                <a:cs typeface="Aharoni" pitchFamily="2" charset="-79"/>
              </a:rPr>
              <a:t> Roman </a:t>
            </a:r>
            <a:r>
              <a:rPr lang="pl-PL" sz="4800" b="1" dirty="0" err="1" smtClean="0">
                <a:solidFill>
                  <a:schemeClr val="bg2">
                    <a:lumMod val="25000"/>
                  </a:schemeClr>
                </a:solidFill>
                <a:latin typeface="Aharoni" pitchFamily="2" charset="-79"/>
                <a:cs typeface="Aharoni" pitchFamily="2" charset="-79"/>
              </a:rPr>
              <a:t>Baths</a:t>
            </a:r>
            <a:endParaRPr lang="pl-PL" sz="4800" b="1" dirty="0">
              <a:solidFill>
                <a:schemeClr val="bg2">
                  <a:lumMod val="25000"/>
                </a:schemeClr>
              </a:solidFill>
              <a:latin typeface="Aharoni" pitchFamily="2" charset="-79"/>
              <a:cs typeface="Aharoni" pitchFamily="2" charset="-79"/>
            </a:endParaRPr>
          </a:p>
        </p:txBody>
      </p:sp>
    </p:spTree>
  </p:cSld>
  <p:clrMapOvr>
    <a:masterClrMapping/>
  </p:clrMapOvr>
  <p:transition advTm="3531">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57166"/>
            <a:ext cx="8229600" cy="928694"/>
          </a:xfrm>
        </p:spPr>
        <p:txBody>
          <a:bodyPr>
            <a:normAutofit/>
          </a:bodyPr>
          <a:lstStyle/>
          <a:p>
            <a:pPr algn="ctr"/>
            <a:r>
              <a:rPr lang="en-US" sz="4800" b="1" dirty="0" smtClean="0">
                <a:latin typeface="Aharoni" pitchFamily="2" charset="-79"/>
                <a:cs typeface="Aharoni" pitchFamily="2" charset="-79"/>
              </a:rPr>
              <a:t>Buckingham Palace</a:t>
            </a:r>
            <a:endParaRPr lang="pl-PL" sz="4800" b="1" dirty="0">
              <a:latin typeface="Aharoni" pitchFamily="2" charset="-79"/>
              <a:cs typeface="Aharoni" pitchFamily="2" charset="-79"/>
            </a:endParaRPr>
          </a:p>
        </p:txBody>
      </p:sp>
      <p:pic>
        <p:nvPicPr>
          <p:cNvPr id="4" name="Symbol zastępczy zawartości 3" descr="buckingham_palace_london_uk_photo_gov.jpg"/>
          <p:cNvPicPr>
            <a:picLocks noGrp="1" noChangeAspect="1"/>
          </p:cNvPicPr>
          <p:nvPr>
            <p:ph idx="1"/>
          </p:nvPr>
        </p:nvPicPr>
        <p:blipFill>
          <a:blip r:embed="rId2" cstate="print"/>
          <a:stretch>
            <a:fillRect/>
          </a:stretch>
        </p:blipFill>
        <p:spPr>
          <a:xfrm>
            <a:off x="428596" y="1500174"/>
            <a:ext cx="8286808" cy="492922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404664"/>
            <a:ext cx="9144000" cy="3024336"/>
          </a:xfrm>
        </p:spPr>
        <p:txBody>
          <a:bodyPr/>
          <a:lstStyle/>
          <a:p>
            <a:pPr>
              <a:buNone/>
            </a:pPr>
            <a:r>
              <a:rPr lang="pl-PL" dirty="0" smtClean="0">
                <a:latin typeface="Berlin Sans FB Demi" pitchFamily="34" charset="0"/>
              </a:rPr>
              <a:t>	</a:t>
            </a:r>
            <a:r>
              <a:rPr lang="en-US" dirty="0" smtClean="0">
                <a:latin typeface="Berlin Sans FB Demi" pitchFamily="34" charset="0"/>
              </a:rPr>
              <a:t>Buckingham Palace is the Queen's official London residence and is used to receive and entertain guests on state, ceremonial and official occasions for the Royal Family. The palace was originally built in 1705 for the Duke of Buckingham. </a:t>
            </a:r>
            <a:endParaRPr lang="pl-PL" dirty="0" smtClean="0">
              <a:latin typeface="Berlin Sans FB Demi" pitchFamily="34" charset="0"/>
            </a:endParaRPr>
          </a:p>
          <a:p>
            <a:pPr>
              <a:buNone/>
            </a:pPr>
            <a:r>
              <a:rPr lang="pl-PL" dirty="0" smtClean="0">
                <a:latin typeface="Berlin Sans FB Demi" pitchFamily="34" charset="0"/>
              </a:rPr>
              <a:t>	</a:t>
            </a:r>
            <a:r>
              <a:rPr lang="en-US" dirty="0" smtClean="0">
                <a:latin typeface="Berlin Sans FB Demi" pitchFamily="34" charset="0"/>
              </a:rPr>
              <a:t>The Palace is located between The Green Park, Hyde Park and St. James's Park.</a:t>
            </a:r>
            <a:endParaRPr lang="pl-PL" dirty="0" smtClean="0">
              <a:latin typeface="Berlin Sans FB Demi" pitchFamily="34" charset="0"/>
            </a:endParaRPr>
          </a:p>
          <a:p>
            <a:endParaRPr lang="pl-PL" dirty="0"/>
          </a:p>
        </p:txBody>
      </p:sp>
      <p:pic>
        <p:nvPicPr>
          <p:cNvPr id="18434" name="Picture 2"/>
          <p:cNvPicPr>
            <a:picLocks noChangeAspect="1" noChangeArrowheads="1"/>
          </p:cNvPicPr>
          <p:nvPr/>
        </p:nvPicPr>
        <p:blipFill>
          <a:blip r:embed="rId3" cstate="print"/>
          <a:srcRect/>
          <a:stretch>
            <a:fillRect/>
          </a:stretch>
        </p:blipFill>
        <p:spPr bwMode="auto">
          <a:xfrm>
            <a:off x="2339752" y="3284984"/>
            <a:ext cx="5088820" cy="33687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from="(-#ppt_w/2)" to="(#ppt_x)" calcmode="lin" valueType="num">
                                      <p:cBhvr>
                                        <p:cTn id="7" dur="600" fill="hold">
                                          <p:stCondLst>
                                            <p:cond delay="0"/>
                                          </p:stCondLst>
                                        </p:cTn>
                                        <p:tgtEl>
                                          <p:spTgt spid="18434"/>
                                        </p:tgtEl>
                                        <p:attrNameLst>
                                          <p:attrName>ppt_x</p:attrName>
                                        </p:attrNameLst>
                                      </p:cBhvr>
                                    </p:anim>
                                    <p:anim from="0" to="-1.0" calcmode="lin" valueType="num">
                                      <p:cBhvr>
                                        <p:cTn id="8" dur="200" decel="50000" autoRev="1" fill="hold">
                                          <p:stCondLst>
                                            <p:cond delay="600"/>
                                          </p:stCondLst>
                                        </p:cTn>
                                        <p:tgtEl>
                                          <p:spTgt spid="18434"/>
                                        </p:tgtEl>
                                        <p:attrNameLst>
                                          <p:attrName>xshear</p:attrName>
                                        </p:attrNameLst>
                                      </p:cBhvr>
                                    </p:anim>
                                    <p:animScale>
                                      <p:cBhvr>
                                        <p:cTn id="9" dur="200" decel="100000" autoRev="1" fill="hold">
                                          <p:stCondLst>
                                            <p:cond delay="600"/>
                                          </p:stCondLst>
                                        </p:cTn>
                                        <p:tgtEl>
                                          <p:spTgt spid="18434"/>
                                        </p:tgtEl>
                                      </p:cBhvr>
                                      <p:from x="100000" y="100000"/>
                                      <p:to x="80000" y="100000"/>
                                    </p:animScale>
                                    <p:anim by="(#ppt_h/3+#ppt_w*0.1)" calcmode="lin" valueType="num">
                                      <p:cBhvr additive="sum">
                                        <p:cTn id="10" dur="200" decel="100000" autoRev="1" fill="hold">
                                          <p:stCondLst>
                                            <p:cond delay="600"/>
                                          </p:stCondLst>
                                        </p:cTn>
                                        <p:tgtEl>
                                          <p:spTgt spid="1843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5013176"/>
            <a:ext cx="8686800" cy="1656184"/>
          </a:xfrm>
        </p:spPr>
        <p:txBody>
          <a:bodyPr>
            <a:normAutofit lnSpcReduction="10000"/>
          </a:bodyPr>
          <a:lstStyle/>
          <a:p>
            <a:pPr>
              <a:buNone/>
            </a:pPr>
            <a:r>
              <a:rPr lang="pl-PL" dirty="0" smtClean="0">
                <a:latin typeface="Berlin Sans FB Demi" pitchFamily="34" charset="0"/>
              </a:rPr>
              <a:t>	</a:t>
            </a:r>
          </a:p>
          <a:p>
            <a:pPr algn="just">
              <a:buNone/>
            </a:pPr>
            <a:r>
              <a:rPr lang="pl-PL" dirty="0" smtClean="0">
                <a:latin typeface="Berlin Sans FB Demi" pitchFamily="34" charset="0"/>
              </a:rPr>
              <a:t>	</a:t>
            </a:r>
            <a:r>
              <a:rPr lang="en-US" dirty="0" smtClean="0">
                <a:latin typeface="Berlin Sans FB Demi" pitchFamily="34" charset="0"/>
              </a:rPr>
              <a:t>It is two places, not one. It is a family house, where children play and grow up .It is also the place where presidents, kings and politicians go to meet the Queen.</a:t>
            </a:r>
            <a:endParaRPr lang="pl-PL" dirty="0" smtClean="0">
              <a:latin typeface="Berlin Sans FB Demi" pitchFamily="34" charset="0"/>
            </a:endParaRPr>
          </a:p>
          <a:p>
            <a:pPr algn="just">
              <a:buNone/>
            </a:pPr>
            <a:endParaRPr lang="pl-PL" dirty="0"/>
          </a:p>
        </p:txBody>
      </p:sp>
      <p:sp>
        <p:nvSpPr>
          <p:cNvPr id="5" name="Prostokąt 4"/>
          <p:cNvSpPr/>
          <p:nvPr/>
        </p:nvSpPr>
        <p:spPr>
          <a:xfrm>
            <a:off x="4572000" y="620688"/>
            <a:ext cx="4211960" cy="4893647"/>
          </a:xfrm>
          <a:prstGeom prst="rect">
            <a:avLst/>
          </a:prstGeom>
        </p:spPr>
        <p:txBody>
          <a:bodyPr wrap="square">
            <a:spAutoFit/>
          </a:bodyPr>
          <a:lstStyle/>
          <a:p>
            <a:pPr algn="just"/>
            <a:r>
              <a:rPr lang="en-US" sz="2600" dirty="0" smtClean="0">
                <a:latin typeface="Berlin Sans FB Demi" pitchFamily="34" charset="0"/>
              </a:rPr>
              <a:t>Buckingham Palace is like a small town, with a police station, two post offices, a hospital, a bar ,two sports clubs, a disco, a cinema and a swimming pool. There are 600 rooms and three miles of red carpet. Two men work full-time to look after the 300 clocks. About 700 people work in the Palace. </a:t>
            </a:r>
            <a:endParaRPr lang="pl-PL" sz="2600" dirty="0"/>
          </a:p>
        </p:txBody>
      </p:sp>
      <p:pic>
        <p:nvPicPr>
          <p:cNvPr id="19460" name="Picture 4"/>
          <p:cNvPicPr>
            <a:picLocks noChangeAspect="1" noChangeArrowheads="1"/>
          </p:cNvPicPr>
          <p:nvPr/>
        </p:nvPicPr>
        <p:blipFill>
          <a:blip r:embed="rId2" cstate="print"/>
          <a:srcRect/>
          <a:stretch>
            <a:fillRect/>
          </a:stretch>
        </p:blipFill>
        <p:spPr bwMode="auto">
          <a:xfrm>
            <a:off x="611560" y="548680"/>
            <a:ext cx="3672408" cy="48965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from="(-#ppt_w/2)" to="(#ppt_x)" calcmode="lin" valueType="num">
                                      <p:cBhvr>
                                        <p:cTn id="7" dur="600" fill="hold">
                                          <p:stCondLst>
                                            <p:cond delay="0"/>
                                          </p:stCondLst>
                                        </p:cTn>
                                        <p:tgtEl>
                                          <p:spTgt spid="19460"/>
                                        </p:tgtEl>
                                        <p:attrNameLst>
                                          <p:attrName>ppt_x</p:attrName>
                                        </p:attrNameLst>
                                      </p:cBhvr>
                                    </p:anim>
                                    <p:anim from="0" to="-1.0" calcmode="lin" valueType="num">
                                      <p:cBhvr>
                                        <p:cTn id="8" dur="200" decel="50000" autoRev="1" fill="hold">
                                          <p:stCondLst>
                                            <p:cond delay="600"/>
                                          </p:stCondLst>
                                        </p:cTn>
                                        <p:tgtEl>
                                          <p:spTgt spid="19460"/>
                                        </p:tgtEl>
                                        <p:attrNameLst>
                                          <p:attrName>xshear</p:attrName>
                                        </p:attrNameLst>
                                      </p:cBhvr>
                                    </p:anim>
                                    <p:animScale>
                                      <p:cBhvr>
                                        <p:cTn id="9" dur="200" decel="100000" autoRev="1" fill="hold">
                                          <p:stCondLst>
                                            <p:cond delay="600"/>
                                          </p:stCondLst>
                                        </p:cTn>
                                        <p:tgtEl>
                                          <p:spTgt spid="19460"/>
                                        </p:tgtEl>
                                      </p:cBhvr>
                                      <p:from x="100000" y="100000"/>
                                      <p:to x="80000" y="100000"/>
                                    </p:animScale>
                                    <p:anim by="(#ppt_h/3+#ppt_w*0.1)" calcmode="lin" valueType="num">
                                      <p:cBhvr additive="sum">
                                        <p:cTn id="10" dur="200" decel="100000" autoRev="1" fill="hold">
                                          <p:stCondLst>
                                            <p:cond delay="600"/>
                                          </p:stCondLst>
                                        </p:cTn>
                                        <p:tgtEl>
                                          <p:spTgt spid="1946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96" y="332656"/>
            <a:ext cx="6264696" cy="6336704"/>
          </a:xfrm>
        </p:spPr>
        <p:txBody>
          <a:bodyPr>
            <a:normAutofit lnSpcReduction="10000"/>
          </a:bodyPr>
          <a:lstStyle/>
          <a:p>
            <a:pPr>
              <a:buNone/>
            </a:pPr>
            <a:r>
              <a:rPr lang="pl-PL" dirty="0" smtClean="0">
                <a:latin typeface="Berlin Sans FB Demi" pitchFamily="34" charset="0"/>
              </a:rPr>
              <a:t>	</a:t>
            </a:r>
            <a:r>
              <a:rPr lang="en-US" dirty="0" smtClean="0">
                <a:latin typeface="Berlin Sans FB Demi" pitchFamily="34" charset="0"/>
              </a:rPr>
              <a:t>One of the most interesting sight is the Changing of the Guard. There are always guardsmen- and policemen too - outside the Palace. Every day a new guard of thirty guardsmen marches to the Palace and takes the place of the old guard. This is one of the most popular sights for tourists in London. First the band marches through the gates of the Palace. The job of the police is to stop the tourists from following the guards! Then the rest of the new guard marches through the gates. The guardsmen wear traditional uniform: a red coat and a black helmet. The helmet is called a ‘bearskin’ and it’s made of fur. </a:t>
            </a:r>
            <a:endParaRPr lang="pl-PL" dirty="0" smtClean="0">
              <a:latin typeface="Berlin Sans FB Demi" pitchFamily="34" charset="0"/>
            </a:endParaRPr>
          </a:p>
          <a:p>
            <a:endParaRPr lang="pl-PL" dirty="0"/>
          </a:p>
        </p:txBody>
      </p:sp>
      <p:pic>
        <p:nvPicPr>
          <p:cNvPr id="21506" name="Picture 2"/>
          <p:cNvPicPr>
            <a:picLocks noChangeAspect="1" noChangeArrowheads="1"/>
          </p:cNvPicPr>
          <p:nvPr/>
        </p:nvPicPr>
        <p:blipFill>
          <a:blip r:embed="rId2" cstate="print"/>
          <a:srcRect/>
          <a:stretch>
            <a:fillRect/>
          </a:stretch>
        </p:blipFill>
        <p:spPr bwMode="auto">
          <a:xfrm>
            <a:off x="6084168" y="692696"/>
            <a:ext cx="2755940" cy="2641476"/>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6494360" y="3645024"/>
            <a:ext cx="2110088" cy="28170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from="(-#ppt_w/2)" to="(#ppt_x)" calcmode="lin" valueType="num">
                                      <p:cBhvr>
                                        <p:cTn id="7" dur="600" fill="hold">
                                          <p:stCondLst>
                                            <p:cond delay="0"/>
                                          </p:stCondLst>
                                        </p:cTn>
                                        <p:tgtEl>
                                          <p:spTgt spid="21506"/>
                                        </p:tgtEl>
                                        <p:attrNameLst>
                                          <p:attrName>ppt_x</p:attrName>
                                        </p:attrNameLst>
                                      </p:cBhvr>
                                    </p:anim>
                                    <p:anim from="0" to="-1.0" calcmode="lin" valueType="num">
                                      <p:cBhvr>
                                        <p:cTn id="8" dur="200" decel="50000" autoRev="1" fill="hold">
                                          <p:stCondLst>
                                            <p:cond delay="600"/>
                                          </p:stCondLst>
                                        </p:cTn>
                                        <p:tgtEl>
                                          <p:spTgt spid="21506"/>
                                        </p:tgtEl>
                                        <p:attrNameLst>
                                          <p:attrName>xshear</p:attrName>
                                        </p:attrNameLst>
                                      </p:cBhvr>
                                    </p:anim>
                                    <p:animScale>
                                      <p:cBhvr>
                                        <p:cTn id="9" dur="200" decel="100000" autoRev="1" fill="hold">
                                          <p:stCondLst>
                                            <p:cond delay="600"/>
                                          </p:stCondLst>
                                        </p:cTn>
                                        <p:tgtEl>
                                          <p:spTgt spid="21506"/>
                                        </p:tgtEl>
                                      </p:cBhvr>
                                      <p:from x="100000" y="100000"/>
                                      <p:to x="80000" y="100000"/>
                                    </p:animScale>
                                    <p:anim by="(#ppt_h/3+#ppt_w*0.1)" calcmode="lin" valueType="num">
                                      <p:cBhvr additive="sum">
                                        <p:cTn id="10" dur="200" decel="100000" autoRev="1" fill="hold">
                                          <p:stCondLst>
                                            <p:cond delay="600"/>
                                          </p:stCondLst>
                                        </p:cTn>
                                        <p:tgtEl>
                                          <p:spTgt spid="2150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21507"/>
                                        </p:tgtEl>
                                        <p:attrNameLst>
                                          <p:attrName>style.visibility</p:attrName>
                                        </p:attrNameLst>
                                      </p:cBhvr>
                                      <p:to>
                                        <p:strVal val="visible"/>
                                      </p:to>
                                    </p:set>
                                    <p:anim from="(-#ppt_w/2)" to="(#ppt_x)" calcmode="lin" valueType="num">
                                      <p:cBhvr>
                                        <p:cTn id="20" dur="600" fill="hold">
                                          <p:stCondLst>
                                            <p:cond delay="0"/>
                                          </p:stCondLst>
                                        </p:cTn>
                                        <p:tgtEl>
                                          <p:spTgt spid="21507"/>
                                        </p:tgtEl>
                                        <p:attrNameLst>
                                          <p:attrName>ppt_x</p:attrName>
                                        </p:attrNameLst>
                                      </p:cBhvr>
                                    </p:anim>
                                    <p:anim from="0" to="-1.0" calcmode="lin" valueType="num">
                                      <p:cBhvr>
                                        <p:cTn id="21" dur="200" decel="50000" autoRev="1" fill="hold">
                                          <p:stCondLst>
                                            <p:cond delay="600"/>
                                          </p:stCondLst>
                                        </p:cTn>
                                        <p:tgtEl>
                                          <p:spTgt spid="21507"/>
                                        </p:tgtEl>
                                        <p:attrNameLst>
                                          <p:attrName>xshear</p:attrName>
                                        </p:attrNameLst>
                                      </p:cBhvr>
                                    </p:anim>
                                    <p:animScale>
                                      <p:cBhvr>
                                        <p:cTn id="22" dur="200" decel="100000" autoRev="1" fill="hold">
                                          <p:stCondLst>
                                            <p:cond delay="600"/>
                                          </p:stCondLst>
                                        </p:cTn>
                                        <p:tgtEl>
                                          <p:spTgt spid="21507"/>
                                        </p:tgtEl>
                                      </p:cBhvr>
                                      <p:from x="100000" y="100000"/>
                                      <p:to x="80000" y="100000"/>
                                    </p:animScale>
                                    <p:anim by="(#ppt_h/3+#ppt_w*0.1)" calcmode="lin" valueType="num">
                                      <p:cBhvr additive="sum">
                                        <p:cTn id="23" dur="200" decel="100000" autoRev="1" fill="hold">
                                          <p:stCondLst>
                                            <p:cond delay="600"/>
                                          </p:stCondLst>
                                        </p:cTn>
                                        <p:tgtEl>
                                          <p:spTgt spid="2150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229600" cy="1349504"/>
          </a:xfrm>
        </p:spPr>
        <p:txBody>
          <a:bodyPr/>
          <a:lstStyle/>
          <a:p>
            <a:pPr algn="ctr">
              <a:buNone/>
            </a:pPr>
            <a:r>
              <a:rPr lang="pl-PL" sz="2400" dirty="0" smtClean="0">
                <a:latin typeface="Berlin Sans FB Demi" pitchFamily="34" charset="0"/>
              </a:rPr>
              <a:t>	</a:t>
            </a:r>
            <a:r>
              <a:rPr lang="en-US" dirty="0" smtClean="0">
                <a:latin typeface="Berlin Sans FB Demi" pitchFamily="34" charset="0"/>
              </a:rPr>
              <a:t>London has many traditions like the Changing of the Guard and many sights for the tourist to see. </a:t>
            </a:r>
            <a:r>
              <a:rPr lang="pl-PL" dirty="0" smtClean="0">
                <a:latin typeface="Berlin Sans FB Demi" pitchFamily="34" charset="0"/>
              </a:rPr>
              <a:t>Buckingham </a:t>
            </a:r>
            <a:r>
              <a:rPr lang="pl-PL" dirty="0" err="1" smtClean="0">
                <a:latin typeface="Berlin Sans FB Demi" pitchFamily="34" charset="0"/>
              </a:rPr>
              <a:t>Palace</a:t>
            </a:r>
            <a:r>
              <a:rPr lang="pl-PL" dirty="0" smtClean="0">
                <a:latin typeface="Berlin Sans FB Demi" pitchFamily="34" charset="0"/>
              </a:rPr>
              <a:t> </a:t>
            </a:r>
            <a:r>
              <a:rPr lang="pl-PL" dirty="0" err="1" smtClean="0">
                <a:latin typeface="Berlin Sans FB Demi" pitchFamily="34" charset="0"/>
              </a:rPr>
              <a:t>is</a:t>
            </a:r>
            <a:r>
              <a:rPr lang="pl-PL" dirty="0" smtClean="0">
                <a:latin typeface="Berlin Sans FB Demi" pitchFamily="34" charset="0"/>
              </a:rPr>
              <a:t> </a:t>
            </a:r>
            <a:r>
              <a:rPr lang="pl-PL" dirty="0" err="1" smtClean="0">
                <a:latin typeface="Berlin Sans FB Demi" pitchFamily="34" charset="0"/>
              </a:rPr>
              <a:t>just</a:t>
            </a:r>
            <a:r>
              <a:rPr lang="pl-PL" dirty="0" smtClean="0">
                <a:latin typeface="Berlin Sans FB Demi" pitchFamily="34" charset="0"/>
              </a:rPr>
              <a:t> one of </a:t>
            </a:r>
            <a:r>
              <a:rPr lang="pl-PL" dirty="0" err="1" smtClean="0">
                <a:latin typeface="Berlin Sans FB Demi" pitchFamily="34" charset="0"/>
              </a:rPr>
              <a:t>them</a:t>
            </a:r>
            <a:r>
              <a:rPr lang="pl-PL" dirty="0" smtClean="0">
                <a:latin typeface="Berlin Sans FB Demi" pitchFamily="34" charset="0"/>
              </a:rPr>
              <a:t>.</a:t>
            </a:r>
          </a:p>
          <a:p>
            <a:endParaRPr lang="pl-PL" dirty="0"/>
          </a:p>
        </p:txBody>
      </p:sp>
      <p:pic>
        <p:nvPicPr>
          <p:cNvPr id="20482" name="Picture 2"/>
          <p:cNvPicPr>
            <a:picLocks noChangeAspect="1" noChangeArrowheads="1"/>
          </p:cNvPicPr>
          <p:nvPr/>
        </p:nvPicPr>
        <p:blipFill>
          <a:blip r:embed="rId2" cstate="print"/>
          <a:srcRect/>
          <a:stretch>
            <a:fillRect/>
          </a:stretch>
        </p:blipFill>
        <p:spPr bwMode="auto">
          <a:xfrm>
            <a:off x="1121629" y="2088536"/>
            <a:ext cx="7122779" cy="436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from="(-#ppt_w/2)" to="(#ppt_x)" calcmode="lin" valueType="num">
                                      <p:cBhvr>
                                        <p:cTn id="12" dur="600" fill="hold">
                                          <p:stCondLst>
                                            <p:cond delay="0"/>
                                          </p:stCondLst>
                                        </p:cTn>
                                        <p:tgtEl>
                                          <p:spTgt spid="20482"/>
                                        </p:tgtEl>
                                        <p:attrNameLst>
                                          <p:attrName>ppt_x</p:attrName>
                                        </p:attrNameLst>
                                      </p:cBhvr>
                                    </p:anim>
                                    <p:anim from="0" to="-1.0" calcmode="lin" valueType="num">
                                      <p:cBhvr>
                                        <p:cTn id="13" dur="200" decel="50000" autoRev="1" fill="hold">
                                          <p:stCondLst>
                                            <p:cond delay="600"/>
                                          </p:stCondLst>
                                        </p:cTn>
                                        <p:tgtEl>
                                          <p:spTgt spid="20482"/>
                                        </p:tgtEl>
                                        <p:attrNameLst>
                                          <p:attrName>xshear</p:attrName>
                                        </p:attrNameLst>
                                      </p:cBhvr>
                                    </p:anim>
                                    <p:animScale>
                                      <p:cBhvr>
                                        <p:cTn id="14" dur="200" decel="100000" autoRev="1" fill="hold">
                                          <p:stCondLst>
                                            <p:cond delay="600"/>
                                          </p:stCondLst>
                                        </p:cTn>
                                        <p:tgtEl>
                                          <p:spTgt spid="20482"/>
                                        </p:tgtEl>
                                      </p:cBhvr>
                                      <p:from x="100000" y="100000"/>
                                      <p:to x="80000" y="100000"/>
                                    </p:animScale>
                                    <p:anim by="(#ppt_h/3+#ppt_w*0.1)" calcmode="lin" valueType="num">
                                      <p:cBhvr additive="sum">
                                        <p:cTn id="15" dur="200" decel="100000" autoRev="1" fill="hold">
                                          <p:stCondLst>
                                            <p:cond delay="600"/>
                                          </p:stCondLst>
                                        </p:cTn>
                                        <p:tgtEl>
                                          <p:spTgt spid="2048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1187624" y="1941800"/>
            <a:ext cx="7056784" cy="1631216"/>
          </a:xfrm>
          <a:prstGeom prst="rect">
            <a:avLst/>
          </a:prstGeom>
          <a:noFill/>
        </p:spPr>
        <p:txBody>
          <a:bodyPr wrap="square" rtlCol="0">
            <a:spAutoFit/>
          </a:bodyPr>
          <a:lstStyle/>
          <a:p>
            <a:pPr algn="ctr"/>
            <a:r>
              <a:rPr lang="pl-PL" sz="10000" b="1" dirty="0" smtClean="0">
                <a:solidFill>
                  <a:schemeClr val="accent1"/>
                </a:solidFill>
                <a:latin typeface="Lucida Handwriting" pitchFamily="66" charset="0"/>
                <a:cs typeface="Aharoni" pitchFamily="2" charset="-79"/>
              </a:rPr>
              <a:t>THE</a:t>
            </a:r>
            <a:r>
              <a:rPr lang="pl-PL" sz="8800" b="1" dirty="0" smtClean="0">
                <a:solidFill>
                  <a:schemeClr val="accent1"/>
                </a:solidFill>
                <a:latin typeface="Lucida Handwriting" pitchFamily="66" charset="0"/>
                <a:cs typeface="Aharoni" pitchFamily="2" charset="-79"/>
              </a:rPr>
              <a:t>  </a:t>
            </a:r>
            <a:r>
              <a:rPr lang="pl-PL" sz="10000" b="1" dirty="0" smtClean="0">
                <a:solidFill>
                  <a:schemeClr val="accent1"/>
                </a:solidFill>
                <a:latin typeface="Lucida Handwriting" pitchFamily="66" charset="0"/>
                <a:cs typeface="Aharoni" pitchFamily="2" charset="-79"/>
              </a:rPr>
              <a:t>END</a:t>
            </a:r>
            <a:endParaRPr lang="pl-PL" sz="10000" b="1" dirty="0">
              <a:solidFill>
                <a:schemeClr val="accent1"/>
              </a:solidFill>
              <a:latin typeface="Lucida Handwriting" pitchFamily="66"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bwMode="black">
          <a:xfrm>
            <a:off x="457200" y="3375232"/>
            <a:ext cx="8229600" cy="3510152"/>
          </a:xfrm>
        </p:spPr>
        <p:txBody>
          <a:bodyPr>
            <a:normAutofit lnSpcReduction="10000"/>
          </a:bodyPr>
          <a:lstStyle/>
          <a:p>
            <a:pPr>
              <a:buNone/>
            </a:pPr>
            <a:r>
              <a:rPr lang="pl-PL" dirty="0" smtClean="0"/>
              <a:t>   </a:t>
            </a:r>
            <a:r>
              <a:rPr lang="en-US" dirty="0" smtClean="0">
                <a:latin typeface="Berlin Sans FB Demi" pitchFamily="34" charset="0"/>
              </a:rPr>
              <a:t>The Roman Baths complex is a site of historical interest in the English city of Bath. The house is a well-preserved Roman</a:t>
            </a:r>
            <a:r>
              <a:rPr lang="pl-PL" dirty="0" smtClean="0">
                <a:latin typeface="Berlin Sans FB Demi" pitchFamily="34" charset="0"/>
              </a:rPr>
              <a:t> </a:t>
            </a:r>
            <a:r>
              <a:rPr lang="en-US" dirty="0" smtClean="0">
                <a:latin typeface="Berlin Sans FB Demi" pitchFamily="34" charset="0"/>
              </a:rPr>
              <a:t>site for public bathing. The Roman Baths themselves are below the modern street level. There are four main features: the Sacred Spring, the Roman Temple, the Roman Bath House and the Museum holding finds from Roman Bath. The buildings above street level date from the 19th century.</a:t>
            </a:r>
            <a:endParaRPr lang="pl-PL" dirty="0" smtClean="0">
              <a:latin typeface="Berlin Sans FB Demi" pitchFamily="34" charset="0"/>
            </a:endParaRPr>
          </a:p>
          <a:p>
            <a:endParaRPr lang="pl-PL" dirty="0"/>
          </a:p>
        </p:txBody>
      </p:sp>
      <p:pic>
        <p:nvPicPr>
          <p:cNvPr id="1026" name="Picture 2"/>
          <p:cNvPicPr>
            <a:picLocks noChangeAspect="1" noChangeArrowheads="1"/>
          </p:cNvPicPr>
          <p:nvPr/>
        </p:nvPicPr>
        <p:blipFill>
          <a:blip r:embed="rId2" cstate="print"/>
          <a:srcRect/>
          <a:stretch>
            <a:fillRect/>
          </a:stretch>
        </p:blipFill>
        <p:spPr bwMode="auto">
          <a:xfrm>
            <a:off x="2051720" y="260648"/>
            <a:ext cx="5400600" cy="2996952"/>
          </a:xfrm>
          <a:prstGeom prst="rect">
            <a:avLst/>
          </a:prstGeom>
          <a:noFill/>
          <a:ln w="9525">
            <a:noFill/>
            <a:miter lim="800000"/>
            <a:headEnd/>
            <a:tailEnd/>
          </a:ln>
        </p:spPr>
      </p:pic>
    </p:spTree>
  </p:cSld>
  <p:clrMapOvr>
    <a:masterClrMapping/>
  </p:clrMapOvr>
  <p:transition advTm="362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250" autoRev="1" fill="hold">
                                          <p:stCondLst>
                                            <p:cond delay="0"/>
                                          </p:stCondLst>
                                        </p:cTn>
                                        <p:tgtEl>
                                          <p:spTgt spid="3">
                                            <p:txEl>
                                              <p:pRg st="0" end="0"/>
                                            </p:txEl>
                                          </p:spTgt>
                                        </p:tgtEl>
                                        <p:attrNameLst>
                                          <p:attrName>ppt_w</p:attrName>
                                        </p:attrNameLst>
                                      </p:cBhvr>
                                    </p:anim>
                                    <p:anim by="(#ppt_w*0.50)" calcmode="lin" valueType="num">
                                      <p:cBhvr>
                                        <p:cTn id="13" dur="250" decel="50000" autoRev="1" fill="hold">
                                          <p:stCondLst>
                                            <p:cond delay="0"/>
                                          </p:stCondLst>
                                        </p:cTn>
                                        <p:tgtEl>
                                          <p:spTgt spid="3">
                                            <p:txEl>
                                              <p:pRg st="0" end="0"/>
                                            </p:txEl>
                                          </p:spTgt>
                                        </p:tgtEl>
                                        <p:attrNameLst>
                                          <p:attrName>ppt_x</p:attrName>
                                        </p:attrNameLst>
                                      </p:cBhvr>
                                    </p:anim>
                                    <p:anim from="(-#ppt_h/2)" to="(#ppt_y)" calcmode="lin" valueType="num">
                                      <p:cBhvr>
                                        <p:cTn id="14" dur="500" fill="hold">
                                          <p:stCondLst>
                                            <p:cond delay="0"/>
                                          </p:stCondLst>
                                        </p:cTn>
                                        <p:tgtEl>
                                          <p:spTgt spid="3">
                                            <p:txEl>
                                              <p:pRg st="0" end="0"/>
                                            </p:txEl>
                                          </p:spTgt>
                                        </p:tgtEl>
                                        <p:attrNameLst>
                                          <p:attrName>ppt_y</p:attrName>
                                        </p:attrNameLst>
                                      </p:cBhvr>
                                    </p:anim>
                                    <p:animRot by="21600000">
                                      <p:cBhvr>
                                        <p:cTn id="15" dur="5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496" y="548680"/>
            <a:ext cx="4402832" cy="6120680"/>
          </a:xfrm>
        </p:spPr>
        <p:txBody>
          <a:bodyPr>
            <a:normAutofit/>
          </a:bodyPr>
          <a:lstStyle/>
          <a:p>
            <a:pPr algn="ctr">
              <a:buNone/>
            </a:pPr>
            <a:r>
              <a:rPr lang="en-US" dirty="0" smtClean="0">
                <a:latin typeface="Berlin Sans FB Demi" pitchFamily="34" charset="0"/>
              </a:rPr>
              <a:t>The Baths are a major tourist attraction and, together with the Grand Pump Room, receive more than one million visitors a year. It was featured on the 2005 TV program </a:t>
            </a:r>
            <a:r>
              <a:rPr lang="en-US" i="1" dirty="0" smtClean="0">
                <a:latin typeface="Berlin Sans FB Demi" pitchFamily="34" charset="0"/>
              </a:rPr>
              <a:t>Seven Natural Wonders</a:t>
            </a:r>
            <a:r>
              <a:rPr lang="en-US" dirty="0" smtClean="0">
                <a:latin typeface="Berlin Sans FB Demi" pitchFamily="34" charset="0"/>
              </a:rPr>
              <a:t> as one of the wonders of the West Count</a:t>
            </a:r>
            <a:r>
              <a:rPr lang="pl-PL" dirty="0" err="1" smtClean="0">
                <a:latin typeface="Berlin Sans FB Demi" pitchFamily="34" charset="0"/>
              </a:rPr>
              <a:t>ry</a:t>
            </a:r>
            <a:r>
              <a:rPr lang="en-US" dirty="0" smtClean="0">
                <a:latin typeface="Berlin Sans FB Demi" pitchFamily="34" charset="0"/>
              </a:rPr>
              <a:t>. Visitors can see the Baths and Museum but cannot enter the water. An audio guide is available in several languages.</a:t>
            </a:r>
            <a:endParaRPr lang="pl-PL" dirty="0" smtClean="0">
              <a:latin typeface="Berlin Sans FB Demi" pitchFamily="34" charset="0"/>
            </a:endParaRPr>
          </a:p>
          <a:p>
            <a:endParaRPr lang="pl-PL" dirty="0"/>
          </a:p>
        </p:txBody>
      </p:sp>
      <p:pic>
        <p:nvPicPr>
          <p:cNvPr id="1026" name="Picture 2"/>
          <p:cNvPicPr>
            <a:picLocks noChangeAspect="1" noChangeArrowheads="1"/>
          </p:cNvPicPr>
          <p:nvPr/>
        </p:nvPicPr>
        <p:blipFill>
          <a:blip r:embed="rId2" cstate="print"/>
          <a:srcRect/>
          <a:stretch>
            <a:fillRect/>
          </a:stretch>
        </p:blipFill>
        <p:spPr bwMode="auto">
          <a:xfrm>
            <a:off x="4335974" y="1556792"/>
            <a:ext cx="4700522" cy="3384376"/>
          </a:xfrm>
          <a:prstGeom prst="rect">
            <a:avLst/>
          </a:prstGeom>
          <a:noFill/>
          <a:ln w="9525">
            <a:noFill/>
            <a:miter lim="800000"/>
            <a:headEnd/>
            <a:tailEnd/>
          </a:ln>
        </p:spPr>
      </p:pic>
      <p:sp>
        <p:nvSpPr>
          <p:cNvPr id="4" name="pole tekstowe 3"/>
          <p:cNvSpPr txBox="1"/>
          <p:nvPr/>
        </p:nvSpPr>
        <p:spPr>
          <a:xfrm>
            <a:off x="5292080" y="5085184"/>
            <a:ext cx="3384376" cy="369332"/>
          </a:xfrm>
          <a:prstGeom prst="rect">
            <a:avLst/>
          </a:prstGeom>
          <a:noFill/>
        </p:spPr>
        <p:txBody>
          <a:bodyPr wrap="square" rtlCol="0">
            <a:spAutoFit/>
          </a:bodyPr>
          <a:lstStyle/>
          <a:p>
            <a:r>
              <a:rPr lang="pl-PL" b="1" i="1" dirty="0" smtClean="0"/>
              <a:t>Pump </a:t>
            </a:r>
            <a:r>
              <a:rPr lang="pl-PL" b="1" i="1" dirty="0" err="1" smtClean="0"/>
              <a:t>Room</a:t>
            </a:r>
            <a:r>
              <a:rPr lang="pl-PL" b="1" i="1" dirty="0" smtClean="0"/>
              <a:t> </a:t>
            </a:r>
            <a:r>
              <a:rPr lang="pl-PL" b="1" i="1" dirty="0" err="1" smtClean="0"/>
              <a:t>fountain</a:t>
            </a:r>
            <a:endParaRPr lang="pl-PL" b="1" i="1" dirty="0"/>
          </a:p>
        </p:txBody>
      </p:sp>
    </p:spTree>
  </p:cSld>
  <p:clrMapOvr>
    <a:masterClrMapping/>
  </p:clrMapOvr>
  <p:transition advTm="32828">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0" end="0"/>
                                            </p:txEl>
                                          </p:spTgt>
                                        </p:tgtEl>
                                        <p:attrNameLst>
                                          <p:attrName>ppt_w</p:attrName>
                                        </p:attrNameLst>
                                      </p:cBhvr>
                                    </p:anim>
                                    <p:anim by="(#ppt_w*0.50)" calcmode="lin" valueType="num">
                                      <p:cBhvr>
                                        <p:cTn id="18" dur="500" decel="50000" autoRev="1" fill="hold">
                                          <p:stCondLst>
                                            <p:cond delay="0"/>
                                          </p:stCondLst>
                                        </p:cTn>
                                        <p:tgtEl>
                                          <p:spTgt spid="3">
                                            <p:txEl>
                                              <p:pRg st="0" end="0"/>
                                            </p:txEl>
                                          </p:spTgt>
                                        </p:tgtEl>
                                        <p:attrNameLst>
                                          <p:attrName>ppt_x</p:attrName>
                                        </p:attrNameLst>
                                      </p:cBhvr>
                                    </p:anim>
                                    <p:anim from="(-#ppt_h/2)" to="(#ppt_y)" calcmode="lin" valueType="num">
                                      <p:cBhvr>
                                        <p:cTn id="19" dur="1000" fill="hold">
                                          <p:stCondLst>
                                            <p:cond delay="0"/>
                                          </p:stCondLst>
                                        </p:cTn>
                                        <p:tgtEl>
                                          <p:spTgt spid="3">
                                            <p:txEl>
                                              <p:pRg st="0" end="0"/>
                                            </p:txEl>
                                          </p:spTgt>
                                        </p:tgtEl>
                                        <p:attrNameLst>
                                          <p:attrName>ppt_y</p:attrName>
                                        </p:attrNameLst>
                                      </p:cBhvr>
                                    </p:anim>
                                    <p:animRot by="21600000">
                                      <p:cBhvr>
                                        <p:cTn id="2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71800" y="476672"/>
            <a:ext cx="6264696" cy="6237312"/>
          </a:xfrm>
        </p:spPr>
        <p:txBody>
          <a:bodyPr>
            <a:normAutofit fontScale="77500" lnSpcReduction="20000"/>
          </a:bodyPr>
          <a:lstStyle/>
          <a:p>
            <a:pPr>
              <a:buNone/>
            </a:pPr>
            <a:r>
              <a:rPr lang="pl-PL" sz="3300" dirty="0" smtClean="0">
                <a:latin typeface="Berlin Sans FB Demi" pitchFamily="34" charset="0"/>
              </a:rPr>
              <a:t> 	</a:t>
            </a:r>
            <a:r>
              <a:rPr lang="en-US" sz="3300" dirty="0" smtClean="0">
                <a:latin typeface="Berlin Sans FB Demi" pitchFamily="34" charset="0"/>
              </a:rPr>
              <a:t>The Roman Baths Museum contains man</a:t>
            </a:r>
            <a:r>
              <a:rPr lang="pl-PL" sz="3300" dirty="0" smtClean="0">
                <a:latin typeface="Berlin Sans FB Demi" pitchFamily="34" charset="0"/>
              </a:rPr>
              <a:t>y </a:t>
            </a:r>
            <a:r>
              <a:rPr lang="en-US" sz="3300" dirty="0" smtClean="0">
                <a:latin typeface="Berlin Sans FB Demi" pitchFamily="34" charset="0"/>
              </a:rPr>
              <a:t>objects of interest, including thousands of</a:t>
            </a:r>
            <a:r>
              <a:rPr lang="pl-PL" sz="3300" dirty="0" smtClean="0">
                <a:latin typeface="Berlin Sans FB Demi" pitchFamily="34" charset="0"/>
              </a:rPr>
              <a:t> </a:t>
            </a:r>
            <a:r>
              <a:rPr lang="en-US" sz="3300" dirty="0" smtClean="0">
                <a:latin typeface="Berlin Sans FB Demi" pitchFamily="34" charset="0"/>
              </a:rPr>
              <a:t>objects thrown into the spring as offerings to the goddess. </a:t>
            </a:r>
            <a:endParaRPr lang="pl-PL" sz="3300" dirty="0" smtClean="0">
              <a:latin typeface="Berlin Sans FB Demi" pitchFamily="34" charset="0"/>
            </a:endParaRPr>
          </a:p>
          <a:p>
            <a:pPr>
              <a:buNone/>
            </a:pPr>
            <a:r>
              <a:rPr lang="pl-PL" sz="3300" dirty="0" smtClean="0">
                <a:latin typeface="Berlin Sans FB Demi" pitchFamily="34" charset="0"/>
              </a:rPr>
              <a:t>	</a:t>
            </a:r>
            <a:r>
              <a:rPr lang="pl-PL" sz="3300" dirty="0" err="1" smtClean="0">
                <a:latin typeface="Berlin Sans FB Demi" pitchFamily="34" charset="0"/>
              </a:rPr>
              <a:t>These</a:t>
            </a:r>
            <a:r>
              <a:rPr lang="pl-PL" sz="3300" dirty="0" smtClean="0">
                <a:latin typeface="Berlin Sans FB Demi" pitchFamily="34" charset="0"/>
              </a:rPr>
              <a:t> </a:t>
            </a:r>
            <a:r>
              <a:rPr lang="pl-PL" sz="3300" dirty="0" err="1" smtClean="0">
                <a:latin typeface="Berlin Sans FB Demi" pitchFamily="34" charset="0"/>
              </a:rPr>
              <a:t>offerings</a:t>
            </a:r>
            <a:r>
              <a:rPr lang="pl-PL" sz="3300" dirty="0" smtClean="0">
                <a:latin typeface="Berlin Sans FB Demi" pitchFamily="34" charset="0"/>
              </a:rPr>
              <a:t> </a:t>
            </a:r>
            <a:r>
              <a:rPr lang="pl-PL" sz="3300" dirty="0" err="1" smtClean="0">
                <a:latin typeface="Berlin Sans FB Demi" pitchFamily="34" charset="0"/>
              </a:rPr>
              <a:t>include</a:t>
            </a:r>
            <a:r>
              <a:rPr lang="pl-PL" sz="3300" dirty="0" smtClean="0">
                <a:latin typeface="Berlin Sans FB Demi" pitchFamily="34" charset="0"/>
              </a:rPr>
              <a:t>: </a:t>
            </a:r>
          </a:p>
          <a:p>
            <a:pPr lvl="0"/>
            <a:r>
              <a:rPr lang="en-US" sz="3300" dirty="0" smtClean="0">
                <a:latin typeface="Berlin Sans FB Demi" pitchFamily="34" charset="0"/>
              </a:rPr>
              <a:t>Over 12,000 </a:t>
            </a:r>
            <a:r>
              <a:rPr lang="en-US" sz="3300" b="1" dirty="0" smtClean="0">
                <a:latin typeface="Berlin Sans FB Demi" pitchFamily="34" charset="0"/>
              </a:rPr>
              <a:t>Roman coins</a:t>
            </a:r>
            <a:r>
              <a:rPr lang="en-US" sz="3300" dirty="0" smtClean="0">
                <a:latin typeface="Berlin Sans FB Demi" pitchFamily="34" charset="0"/>
              </a:rPr>
              <a:t>, the largest votive deposit known from Britain;</a:t>
            </a:r>
            <a:endParaRPr lang="pl-PL" sz="3300" dirty="0" smtClean="0">
              <a:latin typeface="Berlin Sans FB Demi" pitchFamily="34" charset="0"/>
            </a:endParaRPr>
          </a:p>
          <a:p>
            <a:pPr lvl="0"/>
            <a:r>
              <a:rPr lang="en-US" sz="3300" b="1" dirty="0" smtClean="0">
                <a:latin typeface="Berlin Sans FB Demi" pitchFamily="34" charset="0"/>
              </a:rPr>
              <a:t>Curses</a:t>
            </a:r>
            <a:r>
              <a:rPr lang="en-US" sz="3300" dirty="0" smtClean="0">
                <a:latin typeface="Berlin Sans FB Demi" pitchFamily="34" charset="0"/>
              </a:rPr>
              <a:t>, with messages inscribed on sheets of lead or pewter that were rolled up and thrown into the spring where the spirit of the goddess dwelt; and</a:t>
            </a:r>
            <a:endParaRPr lang="pl-PL" sz="3300" dirty="0" smtClean="0">
              <a:latin typeface="Berlin Sans FB Demi" pitchFamily="34" charset="0"/>
            </a:endParaRPr>
          </a:p>
          <a:p>
            <a:pPr lvl="0"/>
            <a:r>
              <a:rPr lang="en-US" sz="3300" b="1" dirty="0" smtClean="0">
                <a:latin typeface="Berlin Sans FB Demi" pitchFamily="34" charset="0"/>
              </a:rPr>
              <a:t>Metal pans</a:t>
            </a:r>
            <a:r>
              <a:rPr lang="en-US" sz="3300" dirty="0" smtClean="0">
                <a:latin typeface="Berlin Sans FB Demi" pitchFamily="34" charset="0"/>
              </a:rPr>
              <a:t> known as </a:t>
            </a:r>
            <a:r>
              <a:rPr lang="en-US" sz="3300" i="1" dirty="0" err="1" smtClean="0">
                <a:latin typeface="Berlin Sans FB Demi" pitchFamily="34" charset="0"/>
              </a:rPr>
              <a:t>paterae</a:t>
            </a:r>
            <a:r>
              <a:rPr lang="en-US" sz="3300" dirty="0" smtClean="0">
                <a:latin typeface="Berlin Sans FB Demi" pitchFamily="34" charset="0"/>
              </a:rPr>
              <a:t>, inscribed with the letters DSM or the words </a:t>
            </a:r>
            <a:r>
              <a:rPr lang="en-US" sz="3300" i="1" dirty="0" err="1" smtClean="0">
                <a:latin typeface="Berlin Sans FB Demi" pitchFamily="34" charset="0"/>
              </a:rPr>
              <a:t>Deae</a:t>
            </a:r>
            <a:r>
              <a:rPr lang="en-US" sz="3300" i="1" dirty="0" smtClean="0">
                <a:latin typeface="Berlin Sans FB Demi" pitchFamily="34" charset="0"/>
              </a:rPr>
              <a:t> </a:t>
            </a:r>
            <a:r>
              <a:rPr lang="en-US" sz="3300" i="1" dirty="0" err="1" smtClean="0">
                <a:latin typeface="Berlin Sans FB Demi" pitchFamily="34" charset="0"/>
              </a:rPr>
              <a:t>Sulis</a:t>
            </a:r>
            <a:r>
              <a:rPr lang="en-US" sz="3300" i="1" dirty="0" smtClean="0">
                <a:latin typeface="Berlin Sans FB Demi" pitchFamily="34" charset="0"/>
              </a:rPr>
              <a:t> Minerva</a:t>
            </a:r>
            <a:r>
              <a:rPr lang="en-US" sz="3300" dirty="0" smtClean="0">
                <a:latin typeface="Berlin Sans FB Demi" pitchFamily="34" charset="0"/>
              </a:rPr>
              <a:t>. These may have been used for making offerings of holy water. </a:t>
            </a:r>
            <a:endParaRPr lang="pl-PL" sz="3300" dirty="0" smtClean="0">
              <a:latin typeface="Berlin Sans FB Demi" pitchFamily="34" charset="0"/>
            </a:endParaRPr>
          </a:p>
          <a:p>
            <a:endParaRPr lang="pl-PL" dirty="0"/>
          </a:p>
        </p:txBody>
      </p:sp>
      <p:pic>
        <p:nvPicPr>
          <p:cNvPr id="2050" name="Picture 2"/>
          <p:cNvPicPr>
            <a:picLocks noChangeAspect="1" noChangeArrowheads="1"/>
          </p:cNvPicPr>
          <p:nvPr/>
        </p:nvPicPr>
        <p:blipFill>
          <a:blip r:embed="rId2" cstate="print"/>
          <a:srcRect/>
          <a:stretch>
            <a:fillRect/>
          </a:stretch>
        </p:blipFill>
        <p:spPr bwMode="auto">
          <a:xfrm>
            <a:off x="107504" y="1484784"/>
            <a:ext cx="2647950" cy="3714750"/>
          </a:xfrm>
          <a:prstGeom prst="rect">
            <a:avLst/>
          </a:prstGeom>
          <a:noFill/>
          <a:ln w="9525">
            <a:noFill/>
            <a:miter lim="800000"/>
            <a:headEnd/>
            <a:tailEnd/>
          </a:ln>
        </p:spPr>
      </p:pic>
    </p:spTree>
  </p:cSld>
  <p:clrMapOvr>
    <a:masterClrMapping/>
  </p:clrMapOvr>
  <p:transition advTm="58594">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250" autoRev="1" fill="hold">
                                          <p:stCondLst>
                                            <p:cond delay="0"/>
                                          </p:stCondLst>
                                        </p:cTn>
                                        <p:tgtEl>
                                          <p:spTgt spid="3">
                                            <p:txEl>
                                              <p:pRg st="0" end="0"/>
                                            </p:txEl>
                                          </p:spTgt>
                                        </p:tgtEl>
                                        <p:attrNameLst>
                                          <p:attrName>ppt_w</p:attrName>
                                        </p:attrNameLst>
                                      </p:cBhvr>
                                    </p:anim>
                                    <p:anim by="(#ppt_w*0.50)" calcmode="lin" valueType="num">
                                      <p:cBhvr>
                                        <p:cTn id="13" dur="250" decel="50000" autoRev="1" fill="hold">
                                          <p:stCondLst>
                                            <p:cond delay="0"/>
                                          </p:stCondLst>
                                        </p:cTn>
                                        <p:tgtEl>
                                          <p:spTgt spid="3">
                                            <p:txEl>
                                              <p:pRg st="0" end="0"/>
                                            </p:txEl>
                                          </p:spTgt>
                                        </p:tgtEl>
                                        <p:attrNameLst>
                                          <p:attrName>ppt_x</p:attrName>
                                        </p:attrNameLst>
                                      </p:cBhvr>
                                    </p:anim>
                                    <p:anim from="(-#ppt_h/2)" to="(#ppt_y)" calcmode="lin" valueType="num">
                                      <p:cBhvr>
                                        <p:cTn id="14" dur="500" fill="hold">
                                          <p:stCondLst>
                                            <p:cond delay="0"/>
                                          </p:stCondLst>
                                        </p:cTn>
                                        <p:tgtEl>
                                          <p:spTgt spid="3">
                                            <p:txEl>
                                              <p:pRg st="0" end="0"/>
                                            </p:txEl>
                                          </p:spTgt>
                                        </p:tgtEl>
                                        <p:attrNameLst>
                                          <p:attrName>ppt_y</p:attrName>
                                        </p:attrNameLst>
                                      </p:cBhvr>
                                    </p:anim>
                                    <p:animRot by="21600000">
                                      <p:cBhvr>
                                        <p:cTn id="15" dur="50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250" autoRev="1" fill="hold">
                                          <p:stCondLst>
                                            <p:cond delay="0"/>
                                          </p:stCondLst>
                                        </p:cTn>
                                        <p:tgtEl>
                                          <p:spTgt spid="3">
                                            <p:txEl>
                                              <p:pRg st="1" end="1"/>
                                            </p:txEl>
                                          </p:spTgt>
                                        </p:tgtEl>
                                        <p:attrNameLst>
                                          <p:attrName>ppt_w</p:attrName>
                                        </p:attrNameLst>
                                      </p:cBhvr>
                                    </p:anim>
                                    <p:anim by="(#ppt_w*0.50)" calcmode="lin" valueType="num">
                                      <p:cBhvr>
                                        <p:cTn id="21" dur="250" decel="50000" autoRev="1" fill="hold">
                                          <p:stCondLst>
                                            <p:cond delay="0"/>
                                          </p:stCondLst>
                                        </p:cTn>
                                        <p:tgtEl>
                                          <p:spTgt spid="3">
                                            <p:txEl>
                                              <p:pRg st="1" end="1"/>
                                            </p:txEl>
                                          </p:spTgt>
                                        </p:tgtEl>
                                        <p:attrNameLst>
                                          <p:attrName>ppt_x</p:attrName>
                                        </p:attrNameLst>
                                      </p:cBhvr>
                                    </p:anim>
                                    <p:anim from="(-#ppt_h/2)" to="(#ppt_y)" calcmode="lin" valueType="num">
                                      <p:cBhvr>
                                        <p:cTn id="22" dur="500" fill="hold">
                                          <p:stCondLst>
                                            <p:cond delay="0"/>
                                          </p:stCondLst>
                                        </p:cTn>
                                        <p:tgtEl>
                                          <p:spTgt spid="3">
                                            <p:txEl>
                                              <p:pRg st="1" end="1"/>
                                            </p:txEl>
                                          </p:spTgt>
                                        </p:tgtEl>
                                        <p:attrNameLst>
                                          <p:attrName>ppt_y</p:attrName>
                                        </p:attrNameLst>
                                      </p:cBhvr>
                                    </p:anim>
                                    <p:animRot by="21600000">
                                      <p:cBhvr>
                                        <p:cTn id="23" dur="500" fill="hold">
                                          <p:stCondLst>
                                            <p:cond delay="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by="(-#ppt_w*2)" calcmode="lin" valueType="num">
                                      <p:cBhvr rctx="PPT">
                                        <p:cTn id="28" dur="250" autoRev="1" fill="hold">
                                          <p:stCondLst>
                                            <p:cond delay="0"/>
                                          </p:stCondLst>
                                        </p:cTn>
                                        <p:tgtEl>
                                          <p:spTgt spid="3">
                                            <p:txEl>
                                              <p:pRg st="2" end="2"/>
                                            </p:txEl>
                                          </p:spTgt>
                                        </p:tgtEl>
                                        <p:attrNameLst>
                                          <p:attrName>ppt_w</p:attrName>
                                        </p:attrNameLst>
                                      </p:cBhvr>
                                    </p:anim>
                                    <p:anim by="(#ppt_w*0.50)" calcmode="lin" valueType="num">
                                      <p:cBhvr>
                                        <p:cTn id="29" dur="250" decel="50000" autoRev="1" fill="hold">
                                          <p:stCondLst>
                                            <p:cond delay="0"/>
                                          </p:stCondLst>
                                        </p:cTn>
                                        <p:tgtEl>
                                          <p:spTgt spid="3">
                                            <p:txEl>
                                              <p:pRg st="2" end="2"/>
                                            </p:txEl>
                                          </p:spTgt>
                                        </p:tgtEl>
                                        <p:attrNameLst>
                                          <p:attrName>ppt_x</p:attrName>
                                        </p:attrNameLst>
                                      </p:cBhvr>
                                    </p:anim>
                                    <p:anim from="(-#ppt_h/2)" to="(#ppt_y)" calcmode="lin" valueType="num">
                                      <p:cBhvr>
                                        <p:cTn id="30" dur="500" fill="hold">
                                          <p:stCondLst>
                                            <p:cond delay="0"/>
                                          </p:stCondLst>
                                        </p:cTn>
                                        <p:tgtEl>
                                          <p:spTgt spid="3">
                                            <p:txEl>
                                              <p:pRg st="2" end="2"/>
                                            </p:txEl>
                                          </p:spTgt>
                                        </p:tgtEl>
                                        <p:attrNameLst>
                                          <p:attrName>ppt_y</p:attrName>
                                        </p:attrNameLst>
                                      </p:cBhvr>
                                    </p:anim>
                                    <p:animRot by="21600000">
                                      <p:cBhvr>
                                        <p:cTn id="31" dur="500" fill="hold">
                                          <p:stCondLst>
                                            <p:cond delay="0"/>
                                          </p:stCondLst>
                                        </p:cTn>
                                        <p:tgtEl>
                                          <p:spTgt spid="3">
                                            <p:txEl>
                                              <p:pRg st="2" end="2"/>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3">
                                            <p:txEl>
                                              <p:pRg st="3" end="3"/>
                                            </p:txEl>
                                          </p:spTgt>
                                        </p:tgtEl>
                                        <p:attrNameLst>
                                          <p:attrName>style.visibility</p:attrName>
                                        </p:attrNameLst>
                                      </p:cBhvr>
                                      <p:to>
                                        <p:strVal val="visible"/>
                                      </p:to>
                                    </p:set>
                                    <p:anim by="(-#ppt_w*2)" calcmode="lin" valueType="num">
                                      <p:cBhvr rctx="PPT">
                                        <p:cTn id="36" dur="250" autoRev="1" fill="hold">
                                          <p:stCondLst>
                                            <p:cond delay="0"/>
                                          </p:stCondLst>
                                        </p:cTn>
                                        <p:tgtEl>
                                          <p:spTgt spid="3">
                                            <p:txEl>
                                              <p:pRg st="3" end="3"/>
                                            </p:txEl>
                                          </p:spTgt>
                                        </p:tgtEl>
                                        <p:attrNameLst>
                                          <p:attrName>ppt_w</p:attrName>
                                        </p:attrNameLst>
                                      </p:cBhvr>
                                    </p:anim>
                                    <p:anim by="(#ppt_w*0.50)" calcmode="lin" valueType="num">
                                      <p:cBhvr>
                                        <p:cTn id="37" dur="250" decel="50000" autoRev="1" fill="hold">
                                          <p:stCondLst>
                                            <p:cond delay="0"/>
                                          </p:stCondLst>
                                        </p:cTn>
                                        <p:tgtEl>
                                          <p:spTgt spid="3">
                                            <p:txEl>
                                              <p:pRg st="3" end="3"/>
                                            </p:txEl>
                                          </p:spTgt>
                                        </p:tgtEl>
                                        <p:attrNameLst>
                                          <p:attrName>ppt_x</p:attrName>
                                        </p:attrNameLst>
                                      </p:cBhvr>
                                    </p:anim>
                                    <p:anim from="(-#ppt_h/2)" to="(#ppt_y)" calcmode="lin" valueType="num">
                                      <p:cBhvr>
                                        <p:cTn id="38" dur="500" fill="hold">
                                          <p:stCondLst>
                                            <p:cond delay="0"/>
                                          </p:stCondLst>
                                        </p:cTn>
                                        <p:tgtEl>
                                          <p:spTgt spid="3">
                                            <p:txEl>
                                              <p:pRg st="3" end="3"/>
                                            </p:txEl>
                                          </p:spTgt>
                                        </p:tgtEl>
                                        <p:attrNameLst>
                                          <p:attrName>ppt_y</p:attrName>
                                        </p:attrNameLst>
                                      </p:cBhvr>
                                    </p:anim>
                                    <p:animRot by="21600000">
                                      <p:cBhvr>
                                        <p:cTn id="39" dur="500" fill="hold">
                                          <p:stCondLst>
                                            <p:cond delay="0"/>
                                          </p:stCondLst>
                                        </p:cTn>
                                        <p:tgtEl>
                                          <p:spTgt spid="3">
                                            <p:txEl>
                                              <p:pRg st="3" end="3"/>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3">
                                            <p:txEl>
                                              <p:pRg st="4" end="4"/>
                                            </p:txEl>
                                          </p:spTgt>
                                        </p:tgtEl>
                                        <p:attrNameLst>
                                          <p:attrName>style.visibility</p:attrName>
                                        </p:attrNameLst>
                                      </p:cBhvr>
                                      <p:to>
                                        <p:strVal val="visible"/>
                                      </p:to>
                                    </p:set>
                                    <p:anim by="(-#ppt_w*2)" calcmode="lin" valueType="num">
                                      <p:cBhvr rctx="PPT">
                                        <p:cTn id="44" dur="250" autoRev="1" fill="hold">
                                          <p:stCondLst>
                                            <p:cond delay="0"/>
                                          </p:stCondLst>
                                        </p:cTn>
                                        <p:tgtEl>
                                          <p:spTgt spid="3">
                                            <p:txEl>
                                              <p:pRg st="4" end="4"/>
                                            </p:txEl>
                                          </p:spTgt>
                                        </p:tgtEl>
                                        <p:attrNameLst>
                                          <p:attrName>ppt_w</p:attrName>
                                        </p:attrNameLst>
                                      </p:cBhvr>
                                    </p:anim>
                                    <p:anim by="(#ppt_w*0.50)" calcmode="lin" valueType="num">
                                      <p:cBhvr>
                                        <p:cTn id="45" dur="250" decel="50000" autoRev="1" fill="hold">
                                          <p:stCondLst>
                                            <p:cond delay="0"/>
                                          </p:stCondLst>
                                        </p:cTn>
                                        <p:tgtEl>
                                          <p:spTgt spid="3">
                                            <p:txEl>
                                              <p:pRg st="4" end="4"/>
                                            </p:txEl>
                                          </p:spTgt>
                                        </p:tgtEl>
                                        <p:attrNameLst>
                                          <p:attrName>ppt_x</p:attrName>
                                        </p:attrNameLst>
                                      </p:cBhvr>
                                    </p:anim>
                                    <p:anim from="(-#ppt_h/2)" to="(#ppt_y)" calcmode="lin" valueType="num">
                                      <p:cBhvr>
                                        <p:cTn id="46" dur="500" fill="hold">
                                          <p:stCondLst>
                                            <p:cond delay="0"/>
                                          </p:stCondLst>
                                        </p:cTn>
                                        <p:tgtEl>
                                          <p:spTgt spid="3">
                                            <p:txEl>
                                              <p:pRg st="4" end="4"/>
                                            </p:txEl>
                                          </p:spTgt>
                                        </p:tgtEl>
                                        <p:attrNameLst>
                                          <p:attrName>ppt_y</p:attrName>
                                        </p:attrNameLst>
                                      </p:cBhvr>
                                    </p:anim>
                                    <p:animRot by="21600000">
                                      <p:cBhvr>
                                        <p:cTn id="47" dur="5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332656"/>
            <a:ext cx="8352928" cy="3653598"/>
          </a:xfrm>
        </p:spPr>
        <p:txBody>
          <a:bodyPr>
            <a:normAutofit fontScale="92500"/>
          </a:bodyPr>
          <a:lstStyle/>
          <a:p>
            <a:pPr>
              <a:buNone/>
            </a:pPr>
            <a:r>
              <a:rPr lang="pl-PL" dirty="0" smtClean="0"/>
              <a:t>    </a:t>
            </a:r>
            <a:r>
              <a:rPr lang="en-US" dirty="0" smtClean="0">
                <a:latin typeface="Berlin Sans FB Demi" pitchFamily="34" charset="0"/>
              </a:rPr>
              <a:t>Everyone should see the Roman Baths complex. You can meet Roman costumed characters every day and hear the stories of those who lived and worked here 2,000 years ago. </a:t>
            </a:r>
            <a:r>
              <a:rPr lang="en-US" dirty="0" err="1" smtClean="0">
                <a:latin typeface="Berlin Sans FB Demi" pitchFamily="34" charset="0"/>
              </a:rPr>
              <a:t>Audioguides</a:t>
            </a:r>
            <a:r>
              <a:rPr lang="en-US" dirty="0" smtClean="0">
                <a:latin typeface="Berlin Sans FB Demi" pitchFamily="34" charset="0"/>
              </a:rPr>
              <a:t> in 8 languages, with a special one for children in English and French, are included in the admission price. Enjoy morning coffee, lunch or afternoon tea in the magnificent 18th century Pump Room, accompanied by music from the Pump Room Trio, and try a glass of Spa water from the fountain.</a:t>
            </a:r>
            <a:endParaRPr lang="pl-PL" dirty="0" smtClean="0">
              <a:latin typeface="Berlin Sans FB Demi" pitchFamily="34" charset="0"/>
            </a:endParaRPr>
          </a:p>
          <a:p>
            <a:pPr>
              <a:buNone/>
            </a:pPr>
            <a:endParaRPr lang="pl-PL" dirty="0"/>
          </a:p>
        </p:txBody>
      </p:sp>
      <p:pic>
        <p:nvPicPr>
          <p:cNvPr id="3074" name="Picture 2"/>
          <p:cNvPicPr>
            <a:picLocks noChangeAspect="1" noChangeArrowheads="1"/>
          </p:cNvPicPr>
          <p:nvPr/>
        </p:nvPicPr>
        <p:blipFill>
          <a:blip r:embed="rId2" cstate="print"/>
          <a:srcRect/>
          <a:stretch>
            <a:fillRect/>
          </a:stretch>
        </p:blipFill>
        <p:spPr bwMode="auto">
          <a:xfrm>
            <a:off x="5292080" y="3645024"/>
            <a:ext cx="3240360" cy="305023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7544" y="3717032"/>
            <a:ext cx="4315086" cy="2880320"/>
          </a:xfrm>
          <a:prstGeom prst="rect">
            <a:avLst/>
          </a:prstGeom>
          <a:noFill/>
          <a:ln w="9525">
            <a:noFill/>
            <a:miter lim="800000"/>
            <a:headEnd/>
            <a:tailEnd/>
          </a:ln>
        </p:spPr>
      </p:pic>
    </p:spTree>
  </p:cSld>
  <p:clrMapOvr>
    <a:masterClrMapping/>
  </p:clrMapOvr>
  <p:transition advTm="40094">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4)">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4)">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by="(-#ppt_w*2)" calcmode="lin" valueType="num">
                                      <p:cBhvr rctx="PPT">
                                        <p:cTn id="17" dur="250" autoRev="1" fill="hold">
                                          <p:stCondLst>
                                            <p:cond delay="0"/>
                                          </p:stCondLst>
                                        </p:cTn>
                                        <p:tgtEl>
                                          <p:spTgt spid="3">
                                            <p:txEl>
                                              <p:pRg st="0" end="0"/>
                                            </p:txEl>
                                          </p:spTgt>
                                        </p:tgtEl>
                                        <p:attrNameLst>
                                          <p:attrName>ppt_w</p:attrName>
                                        </p:attrNameLst>
                                      </p:cBhvr>
                                    </p:anim>
                                    <p:anim by="(#ppt_w*0.50)" calcmode="lin" valueType="num">
                                      <p:cBhvr>
                                        <p:cTn id="18" dur="250" decel="50000" autoRev="1" fill="hold">
                                          <p:stCondLst>
                                            <p:cond delay="0"/>
                                          </p:stCondLst>
                                        </p:cTn>
                                        <p:tgtEl>
                                          <p:spTgt spid="3">
                                            <p:txEl>
                                              <p:pRg st="0" end="0"/>
                                            </p:txEl>
                                          </p:spTgt>
                                        </p:tgtEl>
                                        <p:attrNameLst>
                                          <p:attrName>ppt_x</p:attrName>
                                        </p:attrNameLst>
                                      </p:cBhvr>
                                    </p:anim>
                                    <p:anim from="(-#ppt_h/2)" to="(#ppt_y)" calcmode="lin" valueType="num">
                                      <p:cBhvr>
                                        <p:cTn id="19" dur="500" fill="hold">
                                          <p:stCondLst>
                                            <p:cond delay="0"/>
                                          </p:stCondLst>
                                        </p:cTn>
                                        <p:tgtEl>
                                          <p:spTgt spid="3">
                                            <p:txEl>
                                              <p:pRg st="0" end="0"/>
                                            </p:txEl>
                                          </p:spTgt>
                                        </p:tgtEl>
                                        <p:attrNameLst>
                                          <p:attrName>ppt_y</p:attrName>
                                        </p:attrNameLst>
                                      </p:cBhvr>
                                    </p:anim>
                                    <p:animRot by="21600000">
                                      <p:cBhvr>
                                        <p:cTn id="20" dur="5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042"/>
            <a:ext cx="8229600" cy="1071570"/>
          </a:xfrm>
        </p:spPr>
        <p:txBody>
          <a:bodyPr/>
          <a:lstStyle/>
          <a:p>
            <a:pPr algn="ctr"/>
            <a:r>
              <a:rPr lang="pl-PL" sz="4800" b="1" dirty="0" smtClean="0">
                <a:latin typeface="Aharoni" pitchFamily="2" charset="-79"/>
                <a:cs typeface="Aharoni" pitchFamily="2" charset="-79"/>
              </a:rPr>
              <a:t>Stonehenge</a:t>
            </a:r>
            <a:endParaRPr lang="pl-PL" sz="4800" b="1" dirty="0">
              <a:latin typeface="Aharoni" pitchFamily="2" charset="-79"/>
              <a:cs typeface="Aharoni" pitchFamily="2" charset="-79"/>
            </a:endParaRPr>
          </a:p>
        </p:txBody>
      </p:sp>
      <p:pic>
        <p:nvPicPr>
          <p:cNvPr id="5" name="Picture 2"/>
          <p:cNvPicPr>
            <a:picLocks noGrp="1" noChangeAspect="1" noChangeArrowheads="1"/>
          </p:cNvPicPr>
          <p:nvPr>
            <p:ph idx="1"/>
          </p:nvPr>
        </p:nvPicPr>
        <p:blipFill>
          <a:blip r:embed="rId2" cstate="print"/>
          <a:stretch>
            <a:fillRect/>
          </a:stretch>
        </p:blipFill>
        <p:spPr bwMode="auto">
          <a:xfrm>
            <a:off x="1000100" y="2000240"/>
            <a:ext cx="7000924" cy="42148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88640"/>
            <a:ext cx="8229600" cy="5467368"/>
          </a:xfrm>
        </p:spPr>
        <p:txBody>
          <a:bodyPr>
            <a:normAutofit/>
          </a:bodyPr>
          <a:lstStyle/>
          <a:p>
            <a:pPr>
              <a:buNone/>
            </a:pPr>
            <a:r>
              <a:rPr lang="pl-PL" dirty="0" smtClean="0">
                <a:latin typeface="Berlin Sans FB Demi" pitchFamily="34" charset="0"/>
              </a:rPr>
              <a:t>	</a:t>
            </a:r>
            <a:r>
              <a:rPr lang="en-US" dirty="0" smtClean="0">
                <a:latin typeface="Berlin Sans FB Demi" pitchFamily="34" charset="0"/>
              </a:rPr>
              <a:t>Stonehenge </a:t>
            </a:r>
            <a:r>
              <a:rPr lang="en-US" dirty="0" smtClean="0">
                <a:latin typeface="Berlin Sans FB Demi" pitchFamily="34" charset="0"/>
              </a:rPr>
              <a:t>is a prehistoric</a:t>
            </a:r>
            <a:r>
              <a:rPr lang="pl-PL" dirty="0" smtClean="0">
                <a:latin typeface="Berlin Sans FB Demi" pitchFamily="34" charset="0"/>
              </a:rPr>
              <a:t> </a:t>
            </a:r>
            <a:r>
              <a:rPr lang="en-US" dirty="0" smtClean="0">
                <a:latin typeface="Berlin Sans FB Demi" pitchFamily="34" charset="0"/>
              </a:rPr>
              <a:t>monument located in the English county of Wiltshire, about 2.0 miles west of Amesbury and 8 miles north of Salisbury. One of the most famous sites in the world, Stonehenge is composed of a circular setting of large standing stones set within earthworks. It is at the centre of the most dense complex of Neolithic and Bronze Age monuments in England, including several hundred burial mounds.</a:t>
            </a:r>
            <a:endParaRPr lang="pl-PL" dirty="0">
              <a:latin typeface="Berlin Sans FB Dem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347864" y="3449162"/>
            <a:ext cx="4564506" cy="32864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461</TotalTime>
  <Words>790</Words>
  <Application>Microsoft Office PowerPoint</Application>
  <PresentationFormat>Pokaz na ekranie (4:3)</PresentationFormat>
  <Paragraphs>61</Paragraphs>
  <Slides>35</Slides>
  <Notes>2</Notes>
  <HiddenSlides>0</HiddenSlides>
  <MMClips>0</MMClips>
  <ScaleCrop>false</ScaleCrop>
  <HeadingPairs>
    <vt:vector size="4" baseType="variant">
      <vt:variant>
        <vt:lpstr>Motyw</vt:lpstr>
      </vt:variant>
      <vt:variant>
        <vt:i4>1</vt:i4>
      </vt:variant>
      <vt:variant>
        <vt:lpstr>Tytuły slajdów</vt:lpstr>
      </vt:variant>
      <vt:variant>
        <vt:i4>35</vt:i4>
      </vt:variant>
    </vt:vector>
  </HeadingPairs>
  <TitlesOfParts>
    <vt:vector size="36" baseType="lpstr">
      <vt:lpstr>Przepływ</vt:lpstr>
      <vt:lpstr>Anglia jest super!!! </vt:lpstr>
      <vt:lpstr>Slajd 2</vt:lpstr>
      <vt:lpstr> </vt:lpstr>
      <vt:lpstr>Slajd 4</vt:lpstr>
      <vt:lpstr>Slajd 5</vt:lpstr>
      <vt:lpstr>Slajd 6</vt:lpstr>
      <vt:lpstr>Slajd 7</vt:lpstr>
      <vt:lpstr>Stonehenge</vt:lpstr>
      <vt:lpstr>Slajd 9</vt:lpstr>
      <vt:lpstr>Slajd 10</vt:lpstr>
      <vt:lpstr>Slajd 11</vt:lpstr>
      <vt:lpstr>The Natural History Museum</vt:lpstr>
      <vt:lpstr>Slajd 13</vt:lpstr>
      <vt:lpstr>Slajd 14</vt:lpstr>
      <vt:lpstr>Slajd 15</vt:lpstr>
      <vt:lpstr>Madame Tussauds</vt:lpstr>
      <vt:lpstr>Slajd 17</vt:lpstr>
      <vt:lpstr>Slajd 18</vt:lpstr>
      <vt:lpstr>Slajd 19</vt:lpstr>
      <vt:lpstr>Slajd 20</vt:lpstr>
      <vt:lpstr>BRIGHTON PIER </vt:lpstr>
      <vt:lpstr>Slajd 22</vt:lpstr>
      <vt:lpstr>Slajd 23</vt:lpstr>
      <vt:lpstr>Slajd 24</vt:lpstr>
      <vt:lpstr>The University of Oxford </vt:lpstr>
      <vt:lpstr>Slajd 26</vt:lpstr>
      <vt:lpstr>Slajd 27</vt:lpstr>
      <vt:lpstr>Slajd 28</vt:lpstr>
      <vt:lpstr>Slajd 29</vt:lpstr>
      <vt:lpstr>Buckingham Palace</vt:lpstr>
      <vt:lpstr>Slajd 31</vt:lpstr>
      <vt:lpstr>Slajd 32</vt:lpstr>
      <vt:lpstr>Slajd 33</vt:lpstr>
      <vt:lpstr>Slajd 34</vt:lpstr>
      <vt:lpstr>Slajd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cp:lastModifiedBy>Emilka</cp:lastModifiedBy>
  <cp:revision>107</cp:revision>
  <dcterms:modified xsi:type="dcterms:W3CDTF">2012-01-08T21:28:38Z</dcterms:modified>
</cp:coreProperties>
</file>