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E1B45D4A-6C39-4B29-AE4B-31C84B88FB71}" type="datetimeFigureOut">
              <a:rPr lang="pl-PL" smtClean="0"/>
              <a:pPr/>
              <a:t>2012-04-16</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A38FD6F7-CED2-4D2C-B52D-6920A4794DAC}"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1B45D4A-6C39-4B29-AE4B-31C84B88FB71}" type="datetimeFigureOut">
              <a:rPr lang="pl-PL" smtClean="0"/>
              <a:pPr/>
              <a:t>2012-04-16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8FD6F7-CED2-4D2C-B52D-6920A4794DAC}"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1B45D4A-6C39-4B29-AE4B-31C84B88FB71}" type="datetimeFigureOut">
              <a:rPr lang="pl-PL" smtClean="0"/>
              <a:pPr/>
              <a:t>2012-04-16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8FD6F7-CED2-4D2C-B52D-6920A4794DAC}"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E1B45D4A-6C39-4B29-AE4B-31C84B88FB71}" type="datetimeFigureOut">
              <a:rPr lang="pl-PL" smtClean="0"/>
              <a:pPr/>
              <a:t>2012-04-16</a:t>
            </a:fld>
            <a:endParaRPr lang="pl-PL"/>
          </a:p>
        </p:txBody>
      </p:sp>
      <p:sp>
        <p:nvSpPr>
          <p:cNvPr id="9" name="Symbol zastępczy numeru slajdu 8"/>
          <p:cNvSpPr>
            <a:spLocks noGrp="1"/>
          </p:cNvSpPr>
          <p:nvPr>
            <p:ph type="sldNum" sz="quarter" idx="15"/>
          </p:nvPr>
        </p:nvSpPr>
        <p:spPr/>
        <p:txBody>
          <a:bodyPr rtlCol="0"/>
          <a:lstStyle/>
          <a:p>
            <a:fld id="{A38FD6F7-CED2-4D2C-B52D-6920A4794DAC}" type="slidenum">
              <a:rPr lang="pl-PL" smtClean="0"/>
              <a:pPr/>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E1B45D4A-6C39-4B29-AE4B-31C84B88FB71}" type="datetimeFigureOut">
              <a:rPr lang="pl-PL" smtClean="0"/>
              <a:pPr/>
              <a:t>2012-04-16</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A38FD6F7-CED2-4D2C-B52D-6920A4794DAC}"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E1B45D4A-6C39-4B29-AE4B-31C84B88FB71}" type="datetimeFigureOut">
              <a:rPr lang="pl-PL" smtClean="0"/>
              <a:pPr/>
              <a:t>2012-04-16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8FD6F7-CED2-4D2C-B52D-6920A4794DAC}" type="slidenum">
              <a:rPr lang="pl-PL" smtClean="0"/>
              <a:pPr/>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E1B45D4A-6C39-4B29-AE4B-31C84B88FB71}" type="datetimeFigureOut">
              <a:rPr lang="pl-PL" smtClean="0"/>
              <a:pPr/>
              <a:t>2012-04-16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38FD6F7-CED2-4D2C-B52D-6920A4794DAC}" type="slidenum">
              <a:rPr lang="pl-PL" smtClean="0"/>
              <a:pPr/>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E1B45D4A-6C39-4B29-AE4B-31C84B88FB71}" type="datetimeFigureOut">
              <a:rPr lang="pl-PL" smtClean="0"/>
              <a:pPr/>
              <a:t>2012-04-16</a:t>
            </a:fld>
            <a:endParaRPr lang="pl-PL"/>
          </a:p>
        </p:txBody>
      </p:sp>
      <p:sp>
        <p:nvSpPr>
          <p:cNvPr id="7" name="Symbol zastępczy numeru slajdu 6"/>
          <p:cNvSpPr>
            <a:spLocks noGrp="1"/>
          </p:cNvSpPr>
          <p:nvPr>
            <p:ph type="sldNum" sz="quarter" idx="11"/>
          </p:nvPr>
        </p:nvSpPr>
        <p:spPr/>
        <p:txBody>
          <a:bodyPr rtlCol="0"/>
          <a:lstStyle/>
          <a:p>
            <a:fld id="{A38FD6F7-CED2-4D2C-B52D-6920A4794DAC}" type="slidenum">
              <a:rPr lang="pl-PL" smtClean="0"/>
              <a:pPr/>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1B45D4A-6C39-4B29-AE4B-31C84B88FB71}" type="datetimeFigureOut">
              <a:rPr lang="pl-PL" smtClean="0"/>
              <a:pPr/>
              <a:t>2012-04-16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38FD6F7-CED2-4D2C-B52D-6920A4794DAC}"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E1B45D4A-6C39-4B29-AE4B-31C84B88FB71}" type="datetimeFigureOut">
              <a:rPr lang="pl-PL" smtClean="0"/>
              <a:pPr/>
              <a:t>2012-04-16</a:t>
            </a:fld>
            <a:endParaRPr lang="pl-PL"/>
          </a:p>
        </p:txBody>
      </p:sp>
      <p:sp>
        <p:nvSpPr>
          <p:cNvPr id="22" name="Symbol zastępczy numeru slajdu 21"/>
          <p:cNvSpPr>
            <a:spLocks noGrp="1"/>
          </p:cNvSpPr>
          <p:nvPr>
            <p:ph type="sldNum" sz="quarter" idx="15"/>
          </p:nvPr>
        </p:nvSpPr>
        <p:spPr/>
        <p:txBody>
          <a:bodyPr rtlCol="0"/>
          <a:lstStyle/>
          <a:p>
            <a:fld id="{A38FD6F7-CED2-4D2C-B52D-6920A4794DAC}" type="slidenum">
              <a:rPr lang="pl-PL" smtClean="0"/>
              <a:pPr/>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E1B45D4A-6C39-4B29-AE4B-31C84B88FB71}" type="datetimeFigureOut">
              <a:rPr lang="pl-PL" smtClean="0"/>
              <a:pPr/>
              <a:t>2012-04-16</a:t>
            </a:fld>
            <a:endParaRPr lang="pl-PL"/>
          </a:p>
        </p:txBody>
      </p:sp>
      <p:sp>
        <p:nvSpPr>
          <p:cNvPr id="18" name="Symbol zastępczy numeru slajdu 17"/>
          <p:cNvSpPr>
            <a:spLocks noGrp="1"/>
          </p:cNvSpPr>
          <p:nvPr>
            <p:ph type="sldNum" sz="quarter" idx="11"/>
          </p:nvPr>
        </p:nvSpPr>
        <p:spPr/>
        <p:txBody>
          <a:bodyPr rtlCol="0"/>
          <a:lstStyle/>
          <a:p>
            <a:fld id="{A38FD6F7-CED2-4D2C-B52D-6920A4794DAC}" type="slidenum">
              <a:rPr lang="pl-PL" smtClean="0"/>
              <a:pPr/>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B45D4A-6C39-4B29-AE4B-31C84B88FB71}" type="datetimeFigureOut">
              <a:rPr lang="pl-PL" smtClean="0"/>
              <a:pPr/>
              <a:t>2012-04-16</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38FD6F7-CED2-4D2C-B52D-6920A4794DAC}"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286000" y="285728"/>
            <a:ext cx="6172200" cy="857256"/>
          </a:xfrm>
        </p:spPr>
        <p:txBody>
          <a:bodyPr>
            <a:normAutofit fontScale="90000"/>
          </a:bodyPr>
          <a:lstStyle/>
          <a:p>
            <a:pPr algn="ctr"/>
            <a:r>
              <a:rPr lang="pl-PL" sz="6000" dirty="0" smtClean="0"/>
              <a:t>Wiosna - Spring</a:t>
            </a:r>
            <a:endParaRPr lang="pl-PL" sz="6000" dirty="0"/>
          </a:p>
        </p:txBody>
      </p:sp>
      <p:sp>
        <p:nvSpPr>
          <p:cNvPr id="5" name="pole tekstowe 4"/>
          <p:cNvSpPr txBox="1"/>
          <p:nvPr/>
        </p:nvSpPr>
        <p:spPr>
          <a:xfrm>
            <a:off x="1928794" y="1214422"/>
            <a:ext cx="6858048" cy="523220"/>
          </a:xfrm>
          <a:prstGeom prst="rect">
            <a:avLst/>
          </a:prstGeom>
          <a:noFill/>
        </p:spPr>
        <p:txBody>
          <a:bodyPr wrap="square" rtlCol="0">
            <a:spAutoFit/>
          </a:bodyPr>
          <a:lstStyle/>
          <a:p>
            <a:pPr algn="ctr"/>
            <a:r>
              <a:rPr lang="pl-PL" sz="2800" dirty="0"/>
              <a:t>Signs of </a:t>
            </a:r>
            <a:r>
              <a:rPr lang="pl-PL" sz="2800" dirty="0" smtClean="0"/>
              <a:t>spring </a:t>
            </a:r>
            <a:endParaRPr lang="pl-PL" sz="2800" dirty="0"/>
          </a:p>
        </p:txBody>
      </p:sp>
      <p:sp>
        <p:nvSpPr>
          <p:cNvPr id="6" name="pole tekstowe 5"/>
          <p:cNvSpPr txBox="1"/>
          <p:nvPr/>
        </p:nvSpPr>
        <p:spPr>
          <a:xfrm>
            <a:off x="2214546" y="2786058"/>
            <a:ext cx="6143668" cy="369332"/>
          </a:xfrm>
          <a:prstGeom prst="rect">
            <a:avLst/>
          </a:prstGeom>
          <a:noFill/>
        </p:spPr>
        <p:txBody>
          <a:bodyPr wrap="square" rtlCol="0">
            <a:spAutoFit/>
          </a:bodyPr>
          <a:lstStyle/>
          <a:p>
            <a:r>
              <a:rPr lang="pl-PL" dirty="0" smtClean="0"/>
              <a:t>The birds are singing …</a:t>
            </a:r>
            <a:endParaRPr lang="pl-PL" dirty="0"/>
          </a:p>
        </p:txBody>
      </p:sp>
      <p:pic>
        <p:nvPicPr>
          <p:cNvPr id="13314" name="Picture 2" descr="http://www.enfotainer.com/wp-content/uploads/2011/08/Angry-Birds-Seasons.jpg"/>
          <p:cNvPicPr>
            <a:picLocks noChangeAspect="1" noChangeArrowheads="1"/>
          </p:cNvPicPr>
          <p:nvPr/>
        </p:nvPicPr>
        <p:blipFill>
          <a:blip r:embed="rId2"/>
          <a:srcRect/>
          <a:stretch>
            <a:fillRect/>
          </a:stretch>
        </p:blipFill>
        <p:spPr bwMode="auto">
          <a:xfrm>
            <a:off x="5643570" y="2155515"/>
            <a:ext cx="3114666" cy="1879091"/>
          </a:xfrm>
          <a:prstGeom prst="rect">
            <a:avLst/>
          </a:prstGeom>
          <a:noFill/>
        </p:spPr>
      </p:pic>
      <p:sp>
        <p:nvSpPr>
          <p:cNvPr id="8" name="pole tekstowe 7"/>
          <p:cNvSpPr txBox="1"/>
          <p:nvPr/>
        </p:nvSpPr>
        <p:spPr>
          <a:xfrm>
            <a:off x="5857884" y="4000504"/>
            <a:ext cx="3071834" cy="369332"/>
          </a:xfrm>
          <a:prstGeom prst="rect">
            <a:avLst/>
          </a:prstGeom>
          <a:noFill/>
        </p:spPr>
        <p:txBody>
          <a:bodyPr wrap="square" rtlCol="0">
            <a:spAutoFit/>
          </a:bodyPr>
          <a:lstStyle/>
          <a:p>
            <a:r>
              <a:rPr lang="pl-PL" dirty="0" smtClean="0"/>
              <a:t>… Even if </a:t>
            </a:r>
            <a:r>
              <a:rPr lang="pl-PL" dirty="0" smtClean="0"/>
              <a:t>these </a:t>
            </a:r>
            <a:r>
              <a:rPr lang="pl-PL" dirty="0" smtClean="0"/>
              <a:t>two </a:t>
            </a:r>
            <a:r>
              <a:rPr lang="pl-PL" dirty="0" err="1" smtClean="0"/>
              <a:t>don’t</a:t>
            </a:r>
            <a:r>
              <a:rPr lang="pl-PL" dirty="0" smtClean="0"/>
              <a:t>.</a:t>
            </a:r>
            <a:endParaRPr lang="pl-PL" dirty="0"/>
          </a:p>
        </p:txBody>
      </p:sp>
      <p:sp>
        <p:nvSpPr>
          <p:cNvPr id="9" name="pole tekstowe 8"/>
          <p:cNvSpPr txBox="1"/>
          <p:nvPr/>
        </p:nvSpPr>
        <p:spPr>
          <a:xfrm>
            <a:off x="4143372" y="1785926"/>
            <a:ext cx="2357454" cy="369332"/>
          </a:xfrm>
          <a:prstGeom prst="rect">
            <a:avLst/>
          </a:prstGeom>
          <a:noFill/>
        </p:spPr>
        <p:txBody>
          <a:bodyPr wrap="square" rtlCol="0">
            <a:spAutoFit/>
          </a:bodyPr>
          <a:lstStyle/>
          <a:p>
            <a:r>
              <a:rPr lang="pl-PL" dirty="0" smtClean="0"/>
              <a:t>For example:</a:t>
            </a:r>
            <a:endParaRPr lang="pl-PL" dirty="0"/>
          </a:p>
        </p:txBody>
      </p:sp>
      <p:pic>
        <p:nvPicPr>
          <p:cNvPr id="13316" name="Picture 4" descr="http://3.bp.blogspot.com/-vFcmHfL9fEg/TfSKRR95RKI/AAAAAAAAADA/dQyK71OjCZQ/s1600/YellowBird.png"/>
          <p:cNvPicPr>
            <a:picLocks noChangeAspect="1" noChangeArrowheads="1"/>
          </p:cNvPicPr>
          <p:nvPr/>
        </p:nvPicPr>
        <p:blipFill>
          <a:blip r:embed="rId3"/>
          <a:srcRect/>
          <a:stretch>
            <a:fillRect/>
          </a:stretch>
        </p:blipFill>
        <p:spPr bwMode="auto">
          <a:xfrm>
            <a:off x="3214678" y="4357694"/>
            <a:ext cx="2276475" cy="21336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000" dirty="0" smtClean="0"/>
              <a:t>Plants</a:t>
            </a:r>
            <a:endParaRPr lang="pl-PL" sz="4000" dirty="0"/>
          </a:p>
        </p:txBody>
      </p:sp>
      <p:pic>
        <p:nvPicPr>
          <p:cNvPr id="14340" name="Picture 4" descr="http://upload.wikimedia.org/wikipedia/commons/thumb/b/b1/Zawilec_gajowy_cm02.jpg/250px-Zawilec_gajowy_cm02.jpg"/>
          <p:cNvPicPr>
            <a:picLocks noChangeAspect="1" noChangeArrowheads="1"/>
          </p:cNvPicPr>
          <p:nvPr/>
        </p:nvPicPr>
        <p:blipFill>
          <a:blip r:embed="rId2"/>
          <a:srcRect/>
          <a:stretch>
            <a:fillRect/>
          </a:stretch>
        </p:blipFill>
        <p:spPr bwMode="auto">
          <a:xfrm>
            <a:off x="3214678" y="1357298"/>
            <a:ext cx="2857520" cy="2143140"/>
          </a:xfrm>
          <a:prstGeom prst="rect">
            <a:avLst/>
          </a:prstGeom>
          <a:noFill/>
        </p:spPr>
      </p:pic>
      <p:sp>
        <p:nvSpPr>
          <p:cNvPr id="6" name="pole tekstowe 5"/>
          <p:cNvSpPr txBox="1"/>
          <p:nvPr/>
        </p:nvSpPr>
        <p:spPr>
          <a:xfrm>
            <a:off x="3214678" y="3643314"/>
            <a:ext cx="2857520" cy="369332"/>
          </a:xfrm>
          <a:prstGeom prst="rect">
            <a:avLst/>
          </a:prstGeom>
          <a:noFill/>
        </p:spPr>
        <p:txBody>
          <a:bodyPr wrap="square" rtlCol="0">
            <a:spAutoFit/>
          </a:bodyPr>
          <a:lstStyle/>
          <a:p>
            <a:r>
              <a:rPr lang="pl-PL" dirty="0" smtClean="0"/>
              <a:t>a</a:t>
            </a:r>
            <a:r>
              <a:rPr lang="pl-PL" dirty="0" smtClean="0"/>
              <a:t>nemones </a:t>
            </a:r>
            <a:r>
              <a:rPr lang="pl-PL" dirty="0" smtClean="0"/>
              <a:t>- </a:t>
            </a:r>
            <a:r>
              <a:rPr lang="pl-PL" dirty="0" smtClean="0"/>
              <a:t>zawilce</a:t>
            </a:r>
            <a:endParaRPr lang="pl-PL" dirty="0"/>
          </a:p>
        </p:txBody>
      </p:sp>
      <p:pic>
        <p:nvPicPr>
          <p:cNvPr id="14342" name="Picture 6" descr="http://static.swiatkwiatow.pl/user_galeria/200903/duze/przebisnieg-sniezyczka_3783.jpg"/>
          <p:cNvPicPr>
            <a:picLocks noChangeAspect="1" noChangeArrowheads="1"/>
          </p:cNvPicPr>
          <p:nvPr/>
        </p:nvPicPr>
        <p:blipFill>
          <a:blip r:embed="rId3"/>
          <a:srcRect/>
          <a:stretch>
            <a:fillRect/>
          </a:stretch>
        </p:blipFill>
        <p:spPr bwMode="auto">
          <a:xfrm>
            <a:off x="214282" y="1357298"/>
            <a:ext cx="2928947" cy="2143140"/>
          </a:xfrm>
          <a:prstGeom prst="rect">
            <a:avLst/>
          </a:prstGeom>
          <a:noFill/>
        </p:spPr>
      </p:pic>
      <p:sp>
        <p:nvSpPr>
          <p:cNvPr id="8" name="pole tekstowe 7"/>
          <p:cNvSpPr txBox="1"/>
          <p:nvPr/>
        </p:nvSpPr>
        <p:spPr>
          <a:xfrm>
            <a:off x="214282" y="3643314"/>
            <a:ext cx="2857520" cy="369332"/>
          </a:xfrm>
          <a:prstGeom prst="rect">
            <a:avLst/>
          </a:prstGeom>
          <a:noFill/>
        </p:spPr>
        <p:txBody>
          <a:bodyPr wrap="square" rtlCol="0">
            <a:spAutoFit/>
          </a:bodyPr>
          <a:lstStyle/>
          <a:p>
            <a:r>
              <a:rPr lang="pl-PL" dirty="0" smtClean="0"/>
              <a:t>s</a:t>
            </a:r>
            <a:r>
              <a:rPr lang="pl-PL" dirty="0" smtClean="0"/>
              <a:t>nowdrops </a:t>
            </a:r>
            <a:r>
              <a:rPr lang="pl-PL" dirty="0" smtClean="0"/>
              <a:t>- </a:t>
            </a:r>
            <a:r>
              <a:rPr lang="pl-PL" dirty="0" smtClean="0"/>
              <a:t>przebiśniegi</a:t>
            </a:r>
            <a:endParaRPr lang="pl-PL" dirty="0"/>
          </a:p>
        </p:txBody>
      </p:sp>
      <p:pic>
        <p:nvPicPr>
          <p:cNvPr id="14344" name="Picture 8" descr="http://i.pinger.pl/pgr64/625dc75000032f894a11d887/konwalie.jpg"/>
          <p:cNvPicPr>
            <a:picLocks noChangeAspect="1" noChangeArrowheads="1"/>
          </p:cNvPicPr>
          <p:nvPr/>
        </p:nvPicPr>
        <p:blipFill>
          <a:blip r:embed="rId4"/>
          <a:srcRect/>
          <a:stretch>
            <a:fillRect/>
          </a:stretch>
        </p:blipFill>
        <p:spPr bwMode="auto">
          <a:xfrm>
            <a:off x="6143636" y="1357298"/>
            <a:ext cx="2571767" cy="2162448"/>
          </a:xfrm>
          <a:prstGeom prst="rect">
            <a:avLst/>
          </a:prstGeom>
          <a:noFill/>
        </p:spPr>
      </p:pic>
      <p:sp>
        <p:nvSpPr>
          <p:cNvPr id="12" name="pole tekstowe 11"/>
          <p:cNvSpPr txBox="1"/>
          <p:nvPr/>
        </p:nvSpPr>
        <p:spPr>
          <a:xfrm>
            <a:off x="6072198" y="3643314"/>
            <a:ext cx="3071802" cy="369332"/>
          </a:xfrm>
          <a:prstGeom prst="rect">
            <a:avLst/>
          </a:prstGeom>
          <a:noFill/>
        </p:spPr>
        <p:txBody>
          <a:bodyPr wrap="square" rtlCol="0">
            <a:spAutoFit/>
          </a:bodyPr>
          <a:lstStyle/>
          <a:p>
            <a:r>
              <a:rPr lang="pl-PL" dirty="0" smtClean="0"/>
              <a:t>l</a:t>
            </a:r>
            <a:r>
              <a:rPr lang="pl-PL" dirty="0" smtClean="0"/>
              <a:t>ily </a:t>
            </a:r>
            <a:r>
              <a:rPr lang="pl-PL" dirty="0" smtClean="0"/>
              <a:t>of the </a:t>
            </a:r>
            <a:r>
              <a:rPr lang="pl-PL" dirty="0" smtClean="0"/>
              <a:t>valley </a:t>
            </a:r>
            <a:r>
              <a:rPr lang="pl-PL" dirty="0" smtClean="0"/>
              <a:t>- </a:t>
            </a:r>
            <a:r>
              <a:rPr lang="pl-PL" dirty="0" smtClean="0"/>
              <a:t>konwalia</a:t>
            </a:r>
            <a:endParaRPr lang="pl-PL" dirty="0"/>
          </a:p>
        </p:txBody>
      </p:sp>
      <p:pic>
        <p:nvPicPr>
          <p:cNvPr id="14348" name="Picture 12" descr="http://defendo.blox.pl/resource/bez.jpg"/>
          <p:cNvPicPr>
            <a:picLocks noChangeAspect="1" noChangeArrowheads="1"/>
          </p:cNvPicPr>
          <p:nvPr/>
        </p:nvPicPr>
        <p:blipFill>
          <a:blip r:embed="rId5"/>
          <a:srcRect/>
          <a:stretch>
            <a:fillRect/>
          </a:stretch>
        </p:blipFill>
        <p:spPr bwMode="auto">
          <a:xfrm>
            <a:off x="2143108" y="4000504"/>
            <a:ext cx="3810000" cy="2428892"/>
          </a:xfrm>
          <a:prstGeom prst="rect">
            <a:avLst/>
          </a:prstGeom>
          <a:noFill/>
        </p:spPr>
      </p:pic>
      <p:sp>
        <p:nvSpPr>
          <p:cNvPr id="14" name="pole tekstowe 13"/>
          <p:cNvSpPr txBox="1"/>
          <p:nvPr/>
        </p:nvSpPr>
        <p:spPr>
          <a:xfrm>
            <a:off x="2643174" y="6500834"/>
            <a:ext cx="3429024" cy="369332"/>
          </a:xfrm>
          <a:prstGeom prst="rect">
            <a:avLst/>
          </a:prstGeom>
          <a:noFill/>
        </p:spPr>
        <p:txBody>
          <a:bodyPr wrap="square" rtlCol="0">
            <a:spAutoFit/>
          </a:bodyPr>
          <a:lstStyle/>
          <a:p>
            <a:r>
              <a:rPr lang="pl-PL" dirty="0" smtClean="0"/>
              <a:t>        </a:t>
            </a:r>
            <a:r>
              <a:rPr lang="pl-PL" dirty="0" smtClean="0"/>
              <a:t>l</a:t>
            </a:r>
            <a:r>
              <a:rPr lang="pl-PL" dirty="0" smtClean="0"/>
              <a:t>ilac – bez </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waking from hibernation</a:t>
            </a:r>
            <a:endParaRPr lang="pl-PL" dirty="0"/>
          </a:p>
        </p:txBody>
      </p:sp>
      <p:pic>
        <p:nvPicPr>
          <p:cNvPr id="15362" name="Picture 2" descr="http://z-ne.pl/images/mis_1.jpg"/>
          <p:cNvPicPr>
            <a:picLocks noChangeAspect="1" noChangeArrowheads="1"/>
          </p:cNvPicPr>
          <p:nvPr/>
        </p:nvPicPr>
        <p:blipFill>
          <a:blip r:embed="rId2"/>
          <a:srcRect/>
          <a:stretch>
            <a:fillRect/>
          </a:stretch>
        </p:blipFill>
        <p:spPr bwMode="auto">
          <a:xfrm>
            <a:off x="142844" y="1357298"/>
            <a:ext cx="3071834" cy="2875237"/>
          </a:xfrm>
          <a:prstGeom prst="rect">
            <a:avLst/>
          </a:prstGeom>
          <a:noFill/>
        </p:spPr>
      </p:pic>
      <p:sp>
        <p:nvSpPr>
          <p:cNvPr id="5" name="pole tekstowe 4"/>
          <p:cNvSpPr txBox="1"/>
          <p:nvPr/>
        </p:nvSpPr>
        <p:spPr>
          <a:xfrm>
            <a:off x="214282" y="4429132"/>
            <a:ext cx="3071834" cy="369332"/>
          </a:xfrm>
          <a:prstGeom prst="rect">
            <a:avLst/>
          </a:prstGeom>
          <a:noFill/>
        </p:spPr>
        <p:txBody>
          <a:bodyPr wrap="square" rtlCol="0">
            <a:spAutoFit/>
          </a:bodyPr>
          <a:lstStyle/>
          <a:p>
            <a:r>
              <a:rPr lang="pl-PL" dirty="0" smtClean="0"/>
              <a:t>b</a:t>
            </a:r>
            <a:r>
              <a:rPr lang="pl-PL" dirty="0" smtClean="0"/>
              <a:t>ear </a:t>
            </a:r>
            <a:r>
              <a:rPr lang="pl-PL" dirty="0" smtClean="0"/>
              <a:t>– </a:t>
            </a:r>
            <a:r>
              <a:rPr lang="pl-PL" dirty="0" smtClean="0"/>
              <a:t>niedźwiedź </a:t>
            </a:r>
            <a:endParaRPr lang="pl-PL" dirty="0"/>
          </a:p>
        </p:txBody>
      </p:sp>
      <p:pic>
        <p:nvPicPr>
          <p:cNvPr id="15366" name="Picture 6" descr="http://lesnictwo.republika.pl/ssaki/zdjecia/borsuk.jpg"/>
          <p:cNvPicPr>
            <a:picLocks noChangeAspect="1" noChangeArrowheads="1"/>
          </p:cNvPicPr>
          <p:nvPr/>
        </p:nvPicPr>
        <p:blipFill>
          <a:blip r:embed="rId3"/>
          <a:srcRect/>
          <a:stretch>
            <a:fillRect/>
          </a:stretch>
        </p:blipFill>
        <p:spPr bwMode="auto">
          <a:xfrm>
            <a:off x="3214678" y="1357298"/>
            <a:ext cx="5500725" cy="2857500"/>
          </a:xfrm>
          <a:prstGeom prst="rect">
            <a:avLst/>
          </a:prstGeom>
          <a:noFill/>
        </p:spPr>
      </p:pic>
      <p:sp>
        <p:nvSpPr>
          <p:cNvPr id="8" name="pole tekstowe 7"/>
          <p:cNvSpPr txBox="1"/>
          <p:nvPr/>
        </p:nvSpPr>
        <p:spPr>
          <a:xfrm>
            <a:off x="3357554" y="4429132"/>
            <a:ext cx="5286412" cy="369332"/>
          </a:xfrm>
          <a:prstGeom prst="rect">
            <a:avLst/>
          </a:prstGeom>
          <a:noFill/>
        </p:spPr>
        <p:txBody>
          <a:bodyPr wrap="square" rtlCol="0">
            <a:spAutoFit/>
          </a:bodyPr>
          <a:lstStyle/>
          <a:p>
            <a:r>
              <a:rPr lang="pl-PL" dirty="0" smtClean="0"/>
              <a:t>b</a:t>
            </a:r>
            <a:r>
              <a:rPr lang="pl-PL" dirty="0" smtClean="0"/>
              <a:t>adger </a:t>
            </a:r>
            <a:r>
              <a:rPr lang="pl-PL" dirty="0" smtClean="0"/>
              <a:t>- </a:t>
            </a:r>
            <a:r>
              <a:rPr lang="pl-PL" dirty="0" smtClean="0"/>
              <a:t>borsuk</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Arrival of birds</a:t>
            </a:r>
            <a:endParaRPr lang="pl-PL" dirty="0"/>
          </a:p>
        </p:txBody>
      </p:sp>
      <p:pic>
        <p:nvPicPr>
          <p:cNvPr id="17410" name="Picture 2" descr="http://upload.wikimedia.org/wikipedia/commons/thumb/9/90/White_Stork_Glider.jpg/250px-White_Stork_Glider.jpg"/>
          <p:cNvPicPr>
            <a:picLocks noChangeAspect="1" noChangeArrowheads="1"/>
          </p:cNvPicPr>
          <p:nvPr/>
        </p:nvPicPr>
        <p:blipFill>
          <a:blip r:embed="rId2"/>
          <a:srcRect/>
          <a:stretch>
            <a:fillRect/>
          </a:stretch>
        </p:blipFill>
        <p:spPr bwMode="auto">
          <a:xfrm>
            <a:off x="214282" y="1714488"/>
            <a:ext cx="2381250" cy="1790701"/>
          </a:xfrm>
          <a:prstGeom prst="rect">
            <a:avLst/>
          </a:prstGeom>
          <a:noFill/>
        </p:spPr>
      </p:pic>
      <p:sp>
        <p:nvSpPr>
          <p:cNvPr id="5" name="pole tekstowe 4"/>
          <p:cNvSpPr txBox="1"/>
          <p:nvPr/>
        </p:nvSpPr>
        <p:spPr>
          <a:xfrm>
            <a:off x="285720" y="3643314"/>
            <a:ext cx="2286016" cy="369332"/>
          </a:xfrm>
          <a:prstGeom prst="rect">
            <a:avLst/>
          </a:prstGeom>
          <a:noFill/>
        </p:spPr>
        <p:txBody>
          <a:bodyPr wrap="square" rtlCol="0">
            <a:spAutoFit/>
          </a:bodyPr>
          <a:lstStyle/>
          <a:p>
            <a:r>
              <a:rPr lang="pl-PL" dirty="0" smtClean="0"/>
              <a:t>s</a:t>
            </a:r>
            <a:r>
              <a:rPr lang="pl-PL" dirty="0" smtClean="0"/>
              <a:t>tork </a:t>
            </a:r>
            <a:r>
              <a:rPr lang="pl-PL" dirty="0" smtClean="0"/>
              <a:t>- </a:t>
            </a:r>
            <a:r>
              <a:rPr lang="pl-PL" dirty="0" smtClean="0"/>
              <a:t>bocian</a:t>
            </a:r>
            <a:endParaRPr lang="pl-PL" dirty="0"/>
          </a:p>
        </p:txBody>
      </p:sp>
      <p:pic>
        <p:nvPicPr>
          <p:cNvPr id="17412" name="Picture 4" descr="http://t0.gstatic.com/images?q=tbn:ANd9GcTla0oTt4CjON-dWtW3l7x7bjuXPH62pyIgEIMRkJ5Il1eSDKUe3Q"/>
          <p:cNvPicPr>
            <a:picLocks noChangeAspect="1" noChangeArrowheads="1"/>
          </p:cNvPicPr>
          <p:nvPr/>
        </p:nvPicPr>
        <p:blipFill>
          <a:blip r:embed="rId3"/>
          <a:srcRect/>
          <a:stretch>
            <a:fillRect/>
          </a:stretch>
        </p:blipFill>
        <p:spPr bwMode="auto">
          <a:xfrm>
            <a:off x="2857488" y="1714488"/>
            <a:ext cx="2247900" cy="1785950"/>
          </a:xfrm>
          <a:prstGeom prst="rect">
            <a:avLst/>
          </a:prstGeom>
          <a:noFill/>
        </p:spPr>
      </p:pic>
      <p:sp>
        <p:nvSpPr>
          <p:cNvPr id="7" name="pole tekstowe 6"/>
          <p:cNvSpPr txBox="1"/>
          <p:nvPr/>
        </p:nvSpPr>
        <p:spPr>
          <a:xfrm>
            <a:off x="2928926" y="3643314"/>
            <a:ext cx="2143140" cy="369332"/>
          </a:xfrm>
          <a:prstGeom prst="rect">
            <a:avLst/>
          </a:prstGeom>
          <a:noFill/>
        </p:spPr>
        <p:txBody>
          <a:bodyPr wrap="square" rtlCol="0">
            <a:spAutoFit/>
          </a:bodyPr>
          <a:lstStyle/>
          <a:p>
            <a:r>
              <a:rPr lang="pl-PL" dirty="0" smtClean="0"/>
              <a:t>s</a:t>
            </a:r>
            <a:r>
              <a:rPr lang="pl-PL" dirty="0" smtClean="0"/>
              <a:t>wallow </a:t>
            </a:r>
            <a:r>
              <a:rPr lang="pl-PL" dirty="0" smtClean="0"/>
              <a:t>- </a:t>
            </a:r>
            <a:r>
              <a:rPr lang="pl-PL" dirty="0" smtClean="0"/>
              <a:t>jaskółka</a:t>
            </a:r>
            <a:endParaRPr lang="pl-PL" dirty="0"/>
          </a:p>
        </p:txBody>
      </p:sp>
      <p:pic>
        <p:nvPicPr>
          <p:cNvPr id="17414" name="Picture 6" descr="http://travelpolska.pgiqdemjdmij.az.pl/wp-content/uploads/images/stories/Przewodnik_arty/Pomniki_przyrody/dudek05.jpg"/>
          <p:cNvPicPr>
            <a:picLocks noChangeAspect="1" noChangeArrowheads="1"/>
          </p:cNvPicPr>
          <p:nvPr/>
        </p:nvPicPr>
        <p:blipFill>
          <a:blip r:embed="rId4"/>
          <a:srcRect/>
          <a:stretch>
            <a:fillRect/>
          </a:stretch>
        </p:blipFill>
        <p:spPr bwMode="auto">
          <a:xfrm>
            <a:off x="5334001" y="1714489"/>
            <a:ext cx="2667023" cy="1780237"/>
          </a:xfrm>
          <a:prstGeom prst="rect">
            <a:avLst/>
          </a:prstGeom>
          <a:noFill/>
        </p:spPr>
      </p:pic>
      <p:sp>
        <p:nvSpPr>
          <p:cNvPr id="9" name="pole tekstowe 8"/>
          <p:cNvSpPr txBox="1"/>
          <p:nvPr/>
        </p:nvSpPr>
        <p:spPr>
          <a:xfrm>
            <a:off x="5357818" y="3643314"/>
            <a:ext cx="2357454" cy="369332"/>
          </a:xfrm>
          <a:prstGeom prst="rect">
            <a:avLst/>
          </a:prstGeom>
          <a:noFill/>
        </p:spPr>
        <p:txBody>
          <a:bodyPr wrap="square" rtlCol="0">
            <a:spAutoFit/>
          </a:bodyPr>
          <a:lstStyle/>
          <a:p>
            <a:r>
              <a:rPr lang="pl-PL" dirty="0" smtClean="0"/>
              <a:t>d</a:t>
            </a:r>
            <a:r>
              <a:rPr lang="pl-PL" dirty="0" smtClean="0"/>
              <a:t>olt </a:t>
            </a:r>
            <a:r>
              <a:rPr lang="pl-PL" dirty="0" smtClean="0"/>
              <a:t>- </a:t>
            </a:r>
            <a:r>
              <a:rPr lang="pl-PL" dirty="0" smtClean="0"/>
              <a:t>dudek</a:t>
            </a:r>
            <a:endParaRPr lang="pl-PL" dirty="0"/>
          </a:p>
        </p:txBody>
      </p:sp>
      <p:pic>
        <p:nvPicPr>
          <p:cNvPr id="17416" name="Picture 8" descr="http://www.okiemjadwigi.pl/wp-content/uploads/2011/01/kaczka411.jpg"/>
          <p:cNvPicPr>
            <a:picLocks noChangeAspect="1" noChangeArrowheads="1"/>
          </p:cNvPicPr>
          <p:nvPr/>
        </p:nvPicPr>
        <p:blipFill>
          <a:blip r:embed="rId5"/>
          <a:srcRect/>
          <a:stretch>
            <a:fillRect/>
          </a:stretch>
        </p:blipFill>
        <p:spPr bwMode="auto">
          <a:xfrm>
            <a:off x="428596" y="4286256"/>
            <a:ext cx="3714776" cy="2198319"/>
          </a:xfrm>
          <a:prstGeom prst="rect">
            <a:avLst/>
          </a:prstGeom>
          <a:noFill/>
        </p:spPr>
      </p:pic>
      <p:sp>
        <p:nvSpPr>
          <p:cNvPr id="11" name="pole tekstowe 10"/>
          <p:cNvSpPr txBox="1"/>
          <p:nvPr/>
        </p:nvSpPr>
        <p:spPr>
          <a:xfrm>
            <a:off x="642910" y="6488668"/>
            <a:ext cx="3571900" cy="369332"/>
          </a:xfrm>
          <a:prstGeom prst="rect">
            <a:avLst/>
          </a:prstGeom>
          <a:noFill/>
        </p:spPr>
        <p:txBody>
          <a:bodyPr wrap="square" rtlCol="0">
            <a:spAutoFit/>
          </a:bodyPr>
          <a:lstStyle/>
          <a:p>
            <a:r>
              <a:rPr lang="pl-PL" dirty="0" smtClean="0"/>
              <a:t>d</a:t>
            </a:r>
            <a:r>
              <a:rPr lang="pl-PL" dirty="0" smtClean="0"/>
              <a:t>uck </a:t>
            </a:r>
            <a:r>
              <a:rPr lang="pl-PL" dirty="0" smtClean="0"/>
              <a:t>- </a:t>
            </a:r>
            <a:r>
              <a:rPr lang="pl-PL" dirty="0" smtClean="0"/>
              <a:t>kaczka</a:t>
            </a:r>
            <a:endParaRPr lang="pl-PL" dirty="0"/>
          </a:p>
        </p:txBody>
      </p:sp>
      <p:pic>
        <p:nvPicPr>
          <p:cNvPr id="17418" name="Picture 10" descr="http://www.fotopolis.pl/obrazki/ptakipolskie_Zurawie.jpg"/>
          <p:cNvPicPr>
            <a:picLocks noChangeAspect="1" noChangeArrowheads="1"/>
          </p:cNvPicPr>
          <p:nvPr/>
        </p:nvPicPr>
        <p:blipFill>
          <a:blip r:embed="rId6"/>
          <a:srcRect/>
          <a:stretch>
            <a:fillRect/>
          </a:stretch>
        </p:blipFill>
        <p:spPr bwMode="auto">
          <a:xfrm>
            <a:off x="4572000" y="4143380"/>
            <a:ext cx="3473605" cy="2239949"/>
          </a:xfrm>
          <a:prstGeom prst="rect">
            <a:avLst/>
          </a:prstGeom>
          <a:noFill/>
        </p:spPr>
      </p:pic>
      <p:sp>
        <p:nvSpPr>
          <p:cNvPr id="13" name="pole tekstowe 12"/>
          <p:cNvSpPr txBox="1"/>
          <p:nvPr/>
        </p:nvSpPr>
        <p:spPr>
          <a:xfrm>
            <a:off x="4857752" y="6500834"/>
            <a:ext cx="3000396" cy="369332"/>
          </a:xfrm>
          <a:prstGeom prst="rect">
            <a:avLst/>
          </a:prstGeom>
          <a:noFill/>
        </p:spPr>
        <p:txBody>
          <a:bodyPr wrap="square" rtlCol="0">
            <a:spAutoFit/>
          </a:bodyPr>
          <a:lstStyle/>
          <a:p>
            <a:r>
              <a:rPr lang="pl-PL" dirty="0" smtClean="0"/>
              <a:t>c</a:t>
            </a:r>
            <a:r>
              <a:rPr lang="pl-PL" dirty="0" smtClean="0"/>
              <a:t>rane </a:t>
            </a:r>
            <a:r>
              <a:rPr lang="pl-PL" dirty="0" smtClean="0"/>
              <a:t>- </a:t>
            </a:r>
            <a:r>
              <a:rPr lang="pl-PL" dirty="0" smtClean="0"/>
              <a:t>ż</a:t>
            </a:r>
            <a:r>
              <a:rPr lang="pl-PL" dirty="0" smtClean="0"/>
              <a:t>uraw</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654032"/>
          </a:xfrm>
        </p:spPr>
        <p:txBody>
          <a:bodyPr>
            <a:normAutofit/>
          </a:bodyPr>
          <a:lstStyle/>
          <a:p>
            <a:pPr algn="ctr"/>
            <a:r>
              <a:rPr lang="pl-PL" dirty="0" smtClean="0"/>
              <a:t>Groundhog Day</a:t>
            </a:r>
            <a:endParaRPr lang="pl-PL" dirty="0"/>
          </a:p>
        </p:txBody>
      </p:sp>
      <p:pic>
        <p:nvPicPr>
          <p:cNvPr id="1026" name="Picture 2" descr="Dzień Świstaka – czeka nas jeszcze 6 tygodni zimy"/>
          <p:cNvPicPr>
            <a:picLocks noChangeAspect="1" noChangeArrowheads="1"/>
          </p:cNvPicPr>
          <p:nvPr/>
        </p:nvPicPr>
        <p:blipFill>
          <a:blip r:embed="rId2"/>
          <a:srcRect/>
          <a:stretch>
            <a:fillRect/>
          </a:stretch>
        </p:blipFill>
        <p:spPr bwMode="auto">
          <a:xfrm>
            <a:off x="1000100" y="857232"/>
            <a:ext cx="6096000" cy="4057650"/>
          </a:xfrm>
          <a:prstGeom prst="rect">
            <a:avLst/>
          </a:prstGeom>
          <a:noFill/>
        </p:spPr>
      </p:pic>
      <p:sp>
        <p:nvSpPr>
          <p:cNvPr id="6" name="pole tekstowe 5"/>
          <p:cNvSpPr txBox="1"/>
          <p:nvPr/>
        </p:nvSpPr>
        <p:spPr>
          <a:xfrm>
            <a:off x="357158" y="4857760"/>
            <a:ext cx="7429552" cy="369332"/>
          </a:xfrm>
          <a:prstGeom prst="rect">
            <a:avLst/>
          </a:prstGeom>
          <a:noFill/>
        </p:spPr>
        <p:txBody>
          <a:bodyPr wrap="square" rtlCol="0">
            <a:spAutoFit/>
          </a:bodyPr>
          <a:lstStyle/>
          <a:p>
            <a:pPr algn="ctr"/>
            <a:r>
              <a:rPr lang="pl-PL" dirty="0" smtClean="0"/>
              <a:t>m</a:t>
            </a:r>
            <a:r>
              <a:rPr lang="pl-PL" dirty="0" smtClean="0"/>
              <a:t>armot </a:t>
            </a:r>
            <a:r>
              <a:rPr lang="pl-PL" dirty="0" smtClean="0"/>
              <a:t>- </a:t>
            </a:r>
            <a:r>
              <a:rPr lang="pl-PL" dirty="0" smtClean="0"/>
              <a:t>świstak</a:t>
            </a:r>
            <a:endParaRPr lang="pl-PL" dirty="0"/>
          </a:p>
        </p:txBody>
      </p:sp>
      <p:sp>
        <p:nvSpPr>
          <p:cNvPr id="8" name="pole tekstowe 7"/>
          <p:cNvSpPr txBox="1"/>
          <p:nvPr/>
        </p:nvSpPr>
        <p:spPr>
          <a:xfrm>
            <a:off x="285720" y="5214950"/>
            <a:ext cx="7715304" cy="1477328"/>
          </a:xfrm>
          <a:prstGeom prst="rect">
            <a:avLst/>
          </a:prstGeom>
          <a:noFill/>
        </p:spPr>
        <p:txBody>
          <a:bodyPr wrap="square" rtlCol="0">
            <a:spAutoFit/>
          </a:bodyPr>
          <a:lstStyle/>
          <a:p>
            <a:r>
              <a:rPr lang="en-US" dirty="0" smtClean="0"/>
              <a:t>Groundhog Day is a day celebrated on February 2. According to folklore, if it is cloudy when a groundhog emerges from its burrow on this day, then spring will come early. If it is sunny, the groundhog will supposedly see its shadow and retreat back into its burrow, and the winter weather will continue for six more weeks.</a:t>
            </a: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80</TotalTime>
  <Words>133</Words>
  <Application>Microsoft Office PowerPoint</Application>
  <PresentationFormat>Pokaz na ekranie (4:3)</PresentationFormat>
  <Paragraphs>22</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Wykusz</vt:lpstr>
      <vt:lpstr>Wiosna - Spring</vt:lpstr>
      <vt:lpstr>Plants</vt:lpstr>
      <vt:lpstr>waking from hibernation</vt:lpstr>
      <vt:lpstr>Arrival of birds</vt:lpstr>
      <vt:lpstr>Groundhog Day</vt:lpstr>
    </vt:vector>
  </TitlesOfParts>
  <Company>Szarlej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Wiosna - Spring</dc:title>
  <dc:creator>Samson</dc:creator>
  <cp:lastModifiedBy>user</cp:lastModifiedBy>
  <cp:revision>11</cp:revision>
  <dcterms:created xsi:type="dcterms:W3CDTF">2012-03-17T06:49:45Z</dcterms:created>
  <dcterms:modified xsi:type="dcterms:W3CDTF">2012-04-16T18:34:04Z</dcterms:modified>
</cp:coreProperties>
</file>